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4"/>
  </p:sldMasterIdLst>
  <p:notesMasterIdLst>
    <p:notesMasterId r:id="rId43"/>
  </p:notesMasterIdLst>
  <p:sldIdLst>
    <p:sldId id="256" r:id="rId5"/>
    <p:sldId id="282" r:id="rId6"/>
    <p:sldId id="303" r:id="rId7"/>
    <p:sldId id="266" r:id="rId8"/>
    <p:sldId id="324" r:id="rId9"/>
    <p:sldId id="300" r:id="rId10"/>
    <p:sldId id="301" r:id="rId11"/>
    <p:sldId id="302" r:id="rId12"/>
    <p:sldId id="304" r:id="rId13"/>
    <p:sldId id="330" r:id="rId14"/>
    <p:sldId id="312" r:id="rId15"/>
    <p:sldId id="329" r:id="rId16"/>
    <p:sldId id="313" r:id="rId17"/>
    <p:sldId id="328" r:id="rId18"/>
    <p:sldId id="314" r:id="rId19"/>
    <p:sldId id="316" r:id="rId20"/>
    <p:sldId id="327" r:id="rId21"/>
    <p:sldId id="325" r:id="rId22"/>
    <p:sldId id="317" r:id="rId23"/>
    <p:sldId id="318" r:id="rId24"/>
    <p:sldId id="319" r:id="rId25"/>
    <p:sldId id="320" r:id="rId26"/>
    <p:sldId id="321" r:id="rId27"/>
    <p:sldId id="322" r:id="rId28"/>
    <p:sldId id="297" r:id="rId29"/>
    <p:sldId id="306" r:id="rId30"/>
    <p:sldId id="308" r:id="rId31"/>
    <p:sldId id="260" r:id="rId32"/>
    <p:sldId id="331" r:id="rId33"/>
    <p:sldId id="298" r:id="rId34"/>
    <p:sldId id="274" r:id="rId35"/>
    <p:sldId id="275" r:id="rId36"/>
    <p:sldId id="277" r:id="rId37"/>
    <p:sldId id="323" r:id="rId38"/>
    <p:sldId id="332" r:id="rId39"/>
    <p:sldId id="271" r:id="rId40"/>
    <p:sldId id="333" r:id="rId41"/>
    <p:sldId id="281" r:id="rId4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B1B8C4-DAAC-7484-D086-5369E7B70DD6}" name="Emily Lewis" initials="EL" userId="S::elewis@guilfordcountync.gov::84bd168a-52c3-43bb-9146-f222f950701e" providerId="AD"/>
  <p188:author id="{9E5432EB-0F9C-AEE4-EBD1-BBB3EDCFC1F7}" name="Maria Lyons Legrande" initials="ML" userId="S::mlyons@guilfordcountync.gov::6aea7a5f-95c1-47e6-92b0-c60bd96d7b3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CAE0E3-038F-77AC-50B7-2C64C6CC8A2D}" v="36" dt="2026-06-17T23:07:38.035"/>
    <p1510:client id="{4E653050-74C1-499E-A5CA-7D48F806067B}" v="1454" dt="2026-06-18T17:04:59.492"/>
    <p1510:client id="{D46F8D13-7E2E-6B61-D28C-2BDEC67AE11E}" v="40" dt="2026-06-17T20:49:29.337"/>
    <p1510:client id="{DDA05634-C280-40B6-6C6B-726B919C5B91}" v="37" dt="2026-06-17T18:01:19.9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4.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FB29BE-05CE-4D34-BA07-2818F942124C}"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237D8E35-73AB-4CA3-B463-C990050C4D08}">
      <dgm:prSet/>
      <dgm:spPr/>
      <dgm:t>
        <a:bodyPr/>
        <a:lstStyle/>
        <a:p>
          <a:r>
            <a:rPr lang="en-US" dirty="0"/>
            <a:t>Introductions/CA Roles</a:t>
          </a:r>
        </a:p>
      </dgm:t>
    </dgm:pt>
    <dgm:pt modelId="{F261AB7C-CC3F-4784-B39B-A6D2936F8275}" type="parTrans" cxnId="{3C60C0B7-5A0C-4BC2-AB58-2566446C1530}">
      <dgm:prSet/>
      <dgm:spPr/>
      <dgm:t>
        <a:bodyPr/>
        <a:lstStyle/>
        <a:p>
          <a:endParaRPr lang="en-US"/>
        </a:p>
      </dgm:t>
    </dgm:pt>
    <dgm:pt modelId="{6CE0CA7F-331E-4E06-B9E0-7ED18E26D063}" type="sibTrans" cxnId="{3C60C0B7-5A0C-4BC2-AB58-2566446C1530}">
      <dgm:prSet/>
      <dgm:spPr/>
      <dgm:t>
        <a:bodyPr/>
        <a:lstStyle/>
        <a:p>
          <a:endParaRPr lang="en-US"/>
        </a:p>
      </dgm:t>
    </dgm:pt>
    <dgm:pt modelId="{9F948B24-8F50-4AC6-9B9F-C9AC7473E5F6}">
      <dgm:prSet phldr="0"/>
      <dgm:spPr/>
      <dgm:t>
        <a:bodyPr/>
        <a:lstStyle/>
        <a:p>
          <a:pPr rtl="0"/>
          <a:r>
            <a:rPr lang="en-US" dirty="0">
              <a:latin typeface="Arial" panose="020B0604020202020204"/>
            </a:rPr>
            <a:t>NOFO Funding</a:t>
          </a:r>
          <a:endParaRPr lang="en-US" dirty="0"/>
        </a:p>
      </dgm:t>
    </dgm:pt>
    <dgm:pt modelId="{EE84327D-4521-4941-AECC-28E755489364}" type="parTrans" cxnId="{FAAC377F-48B0-4C33-9D0E-BC55E8B8FBEC}">
      <dgm:prSet/>
      <dgm:spPr/>
      <dgm:t>
        <a:bodyPr/>
        <a:lstStyle/>
        <a:p>
          <a:endParaRPr lang="en-US"/>
        </a:p>
      </dgm:t>
    </dgm:pt>
    <dgm:pt modelId="{2E740C9E-8F31-41B7-80D1-8DDB6E7ED276}" type="sibTrans" cxnId="{FAAC377F-48B0-4C33-9D0E-BC55E8B8FBEC}">
      <dgm:prSet/>
      <dgm:spPr/>
      <dgm:t>
        <a:bodyPr/>
        <a:lstStyle/>
        <a:p>
          <a:endParaRPr lang="en-US"/>
        </a:p>
      </dgm:t>
    </dgm:pt>
    <dgm:pt modelId="{7637E225-CC97-437E-B1C5-17FAEBFDE1CD}">
      <dgm:prSet/>
      <dgm:spPr/>
      <dgm:t>
        <a:bodyPr/>
        <a:lstStyle/>
        <a:p>
          <a:r>
            <a:rPr lang="en-US" dirty="0"/>
            <a:t>Eligible </a:t>
          </a:r>
          <a:r>
            <a:rPr lang="en-US" dirty="0">
              <a:latin typeface="Arial" panose="020B0604020202020204"/>
            </a:rPr>
            <a:t>Projects</a:t>
          </a:r>
          <a:endParaRPr lang="en-US" dirty="0"/>
        </a:p>
      </dgm:t>
    </dgm:pt>
    <dgm:pt modelId="{87DF4A4D-B41A-492B-BA18-5F021756C73C}" type="parTrans" cxnId="{2424CCDC-823C-4150-AFFB-87672A7161BD}">
      <dgm:prSet/>
      <dgm:spPr/>
      <dgm:t>
        <a:bodyPr/>
        <a:lstStyle/>
        <a:p>
          <a:endParaRPr lang="en-US"/>
        </a:p>
      </dgm:t>
    </dgm:pt>
    <dgm:pt modelId="{AF526A1F-C5FF-492F-929B-09946C71BE20}" type="sibTrans" cxnId="{2424CCDC-823C-4150-AFFB-87672A7161BD}">
      <dgm:prSet/>
      <dgm:spPr/>
      <dgm:t>
        <a:bodyPr/>
        <a:lstStyle/>
        <a:p>
          <a:endParaRPr lang="en-US"/>
        </a:p>
      </dgm:t>
    </dgm:pt>
    <dgm:pt modelId="{915EAAC0-731D-4B6E-B705-B8858DF30FBD}">
      <dgm:prSet/>
      <dgm:spPr/>
      <dgm:t>
        <a:bodyPr/>
        <a:lstStyle/>
        <a:p>
          <a:r>
            <a:rPr lang="en-US" dirty="0"/>
            <a:t>Eligible Activities</a:t>
          </a:r>
        </a:p>
      </dgm:t>
    </dgm:pt>
    <dgm:pt modelId="{1F5D1FE4-F909-4353-AF80-FB9976EBFD31}" type="parTrans" cxnId="{C4866636-1D47-4002-8F1C-5C66DCC5631C}">
      <dgm:prSet/>
      <dgm:spPr/>
      <dgm:t>
        <a:bodyPr/>
        <a:lstStyle/>
        <a:p>
          <a:endParaRPr lang="en-US"/>
        </a:p>
      </dgm:t>
    </dgm:pt>
    <dgm:pt modelId="{FD5EDC25-1E18-411F-932F-D5CDD520C699}" type="sibTrans" cxnId="{C4866636-1D47-4002-8F1C-5C66DCC5631C}">
      <dgm:prSet/>
      <dgm:spPr/>
      <dgm:t>
        <a:bodyPr/>
        <a:lstStyle/>
        <a:p>
          <a:endParaRPr lang="en-US"/>
        </a:p>
      </dgm:t>
    </dgm:pt>
    <dgm:pt modelId="{0F04E06C-6F83-4807-9572-605976BACFB7}">
      <dgm:prSet/>
      <dgm:spPr/>
      <dgm:t>
        <a:bodyPr/>
        <a:lstStyle/>
        <a:p>
          <a:r>
            <a:rPr lang="en-US" dirty="0"/>
            <a:t>Match Requirements</a:t>
          </a:r>
        </a:p>
      </dgm:t>
    </dgm:pt>
    <dgm:pt modelId="{A362A509-7CB9-4BE4-9B89-C83685692C2C}" type="sibTrans" cxnId="{8A551469-0A94-4E28-82FC-C6805200E7CE}">
      <dgm:prSet/>
      <dgm:spPr/>
      <dgm:t>
        <a:bodyPr/>
        <a:lstStyle/>
        <a:p>
          <a:endParaRPr lang="en-US"/>
        </a:p>
      </dgm:t>
    </dgm:pt>
    <dgm:pt modelId="{F6FB37B1-705A-4708-9072-2A4428A534BA}" type="parTrans" cxnId="{8A551469-0A94-4E28-82FC-C6805200E7CE}">
      <dgm:prSet/>
      <dgm:spPr/>
      <dgm:t>
        <a:bodyPr/>
        <a:lstStyle/>
        <a:p>
          <a:endParaRPr lang="en-US"/>
        </a:p>
      </dgm:t>
    </dgm:pt>
    <dgm:pt modelId="{12D5E924-024D-4EFC-A5D8-03D4F2694694}">
      <dgm:prSet/>
      <dgm:spPr/>
      <dgm:t>
        <a:bodyPr/>
        <a:lstStyle/>
        <a:p>
          <a:r>
            <a:rPr lang="en-US" dirty="0"/>
            <a:t>How to Apply</a:t>
          </a:r>
        </a:p>
      </dgm:t>
    </dgm:pt>
    <dgm:pt modelId="{CAFB3987-8BD2-4DA5-8F07-FD765D2E0302}" type="sibTrans" cxnId="{039AD588-8C53-43CA-BCD9-D80379660055}">
      <dgm:prSet/>
      <dgm:spPr/>
      <dgm:t>
        <a:bodyPr/>
        <a:lstStyle/>
        <a:p>
          <a:endParaRPr lang="en-US"/>
        </a:p>
      </dgm:t>
    </dgm:pt>
    <dgm:pt modelId="{74407BE0-1492-4BD9-B79E-43CEDABD4D16}" type="parTrans" cxnId="{039AD588-8C53-43CA-BCD9-D80379660055}">
      <dgm:prSet/>
      <dgm:spPr/>
      <dgm:t>
        <a:bodyPr/>
        <a:lstStyle/>
        <a:p>
          <a:endParaRPr lang="en-US"/>
        </a:p>
      </dgm:t>
    </dgm:pt>
    <dgm:pt modelId="{7BBEAB2D-B014-4F1E-8A4A-F4488BF2A9F9}">
      <dgm:prSet/>
      <dgm:spPr/>
      <dgm:t>
        <a:bodyPr/>
        <a:lstStyle/>
        <a:p>
          <a:r>
            <a:rPr lang="en-US" dirty="0"/>
            <a:t>Important Dates and Information</a:t>
          </a:r>
        </a:p>
      </dgm:t>
    </dgm:pt>
    <dgm:pt modelId="{66ACCEE3-1350-4726-8289-F14E0E14F607}" type="sibTrans" cxnId="{3578A3D4-62E7-4285-8926-7504F4E9EC64}">
      <dgm:prSet/>
      <dgm:spPr/>
      <dgm:t>
        <a:bodyPr/>
        <a:lstStyle/>
        <a:p>
          <a:endParaRPr lang="en-US"/>
        </a:p>
      </dgm:t>
    </dgm:pt>
    <dgm:pt modelId="{38996720-3606-4241-B358-33AB504E08A5}" type="parTrans" cxnId="{3578A3D4-62E7-4285-8926-7504F4E9EC64}">
      <dgm:prSet/>
      <dgm:spPr/>
      <dgm:t>
        <a:bodyPr/>
        <a:lstStyle/>
        <a:p>
          <a:endParaRPr lang="en-US"/>
        </a:p>
      </dgm:t>
    </dgm:pt>
    <dgm:pt modelId="{8E718A7B-42E9-4311-AD4C-6A255C1DE429}">
      <dgm:prSet/>
      <dgm:spPr/>
      <dgm:t>
        <a:bodyPr/>
        <a:lstStyle/>
        <a:p>
          <a:r>
            <a:rPr lang="en-US" dirty="0"/>
            <a:t>Next Steps/Questions</a:t>
          </a:r>
        </a:p>
      </dgm:t>
    </dgm:pt>
    <dgm:pt modelId="{15781890-F605-417A-94C6-79F668DD7A77}" type="parTrans" cxnId="{A8800804-C275-424A-8B78-D5D0208C4842}">
      <dgm:prSet/>
      <dgm:spPr/>
      <dgm:t>
        <a:bodyPr/>
        <a:lstStyle/>
        <a:p>
          <a:endParaRPr lang="en-US"/>
        </a:p>
      </dgm:t>
    </dgm:pt>
    <dgm:pt modelId="{9744A28A-7401-4915-8636-2AC4A409772A}" type="sibTrans" cxnId="{A8800804-C275-424A-8B78-D5D0208C4842}">
      <dgm:prSet/>
      <dgm:spPr/>
      <dgm:t>
        <a:bodyPr/>
        <a:lstStyle/>
        <a:p>
          <a:endParaRPr lang="en-US"/>
        </a:p>
      </dgm:t>
    </dgm:pt>
    <dgm:pt modelId="{F174A354-6798-4FE0-BFB2-50C1FEC15F5C}">
      <dgm:prSet phldr="0"/>
      <dgm:spPr/>
      <dgm:t>
        <a:bodyPr/>
        <a:lstStyle/>
        <a:p>
          <a:pPr rtl="0"/>
          <a:r>
            <a:rPr lang="en-US" dirty="0"/>
            <a:t>HUD Homeless Definitions</a:t>
          </a:r>
        </a:p>
      </dgm:t>
    </dgm:pt>
    <dgm:pt modelId="{E0DB682E-DB3C-4B5B-958C-66EC5392D325}" type="parTrans" cxnId="{D583D1F9-2FFE-4CCD-B1B1-178ECB7D4E7D}">
      <dgm:prSet/>
      <dgm:spPr/>
      <dgm:t>
        <a:bodyPr/>
        <a:lstStyle/>
        <a:p>
          <a:endParaRPr lang="en-US"/>
        </a:p>
      </dgm:t>
    </dgm:pt>
    <dgm:pt modelId="{A067598E-D9D2-4825-940C-1A0E0E8B6535}" type="sibTrans" cxnId="{D583D1F9-2FFE-4CCD-B1B1-178ECB7D4E7D}">
      <dgm:prSet/>
      <dgm:spPr/>
      <dgm:t>
        <a:bodyPr/>
        <a:lstStyle/>
        <a:p>
          <a:endParaRPr lang="en-US"/>
        </a:p>
      </dgm:t>
    </dgm:pt>
    <dgm:pt modelId="{56B9982B-5627-4040-B8A4-485AFB0647B8}">
      <dgm:prSet phldr="0"/>
      <dgm:spPr/>
      <dgm:t>
        <a:bodyPr/>
        <a:lstStyle/>
        <a:p>
          <a:pPr rtl="0"/>
          <a:r>
            <a:rPr lang="en-US" dirty="0"/>
            <a:t>Eligible Applicants</a:t>
          </a:r>
        </a:p>
      </dgm:t>
    </dgm:pt>
    <dgm:pt modelId="{E0AE2AF4-F48E-4BED-BD55-421CB799DB36}" type="parTrans" cxnId="{B0218668-17A3-472B-854C-C9869280D1EF}">
      <dgm:prSet/>
      <dgm:spPr/>
      <dgm:t>
        <a:bodyPr/>
        <a:lstStyle/>
        <a:p>
          <a:endParaRPr lang="en-US"/>
        </a:p>
      </dgm:t>
    </dgm:pt>
    <dgm:pt modelId="{342ED99A-E24E-41C4-B15F-3FD9C378D315}" type="sibTrans" cxnId="{B0218668-17A3-472B-854C-C9869280D1EF}">
      <dgm:prSet/>
      <dgm:spPr/>
      <dgm:t>
        <a:bodyPr/>
        <a:lstStyle/>
        <a:p>
          <a:endParaRPr lang="en-US"/>
        </a:p>
      </dgm:t>
    </dgm:pt>
    <dgm:pt modelId="{7E906826-D5AB-4050-AC39-1483206A44F1}" type="pres">
      <dgm:prSet presAssocID="{79FB29BE-05CE-4D34-BA07-2818F942124C}" presName="linear" presStyleCnt="0">
        <dgm:presLayoutVars>
          <dgm:animLvl val="lvl"/>
          <dgm:resizeHandles val="exact"/>
        </dgm:presLayoutVars>
      </dgm:prSet>
      <dgm:spPr/>
    </dgm:pt>
    <dgm:pt modelId="{879D589C-0944-4667-B37D-C2B97374D282}" type="pres">
      <dgm:prSet presAssocID="{237D8E35-73AB-4CA3-B463-C990050C4D08}" presName="parentText" presStyleLbl="node1" presStyleIdx="0" presStyleCnt="10">
        <dgm:presLayoutVars>
          <dgm:chMax val="0"/>
          <dgm:bulletEnabled val="1"/>
        </dgm:presLayoutVars>
      </dgm:prSet>
      <dgm:spPr/>
    </dgm:pt>
    <dgm:pt modelId="{A810177B-34CF-42C8-86AE-FA64A4E79A34}" type="pres">
      <dgm:prSet presAssocID="{6CE0CA7F-331E-4E06-B9E0-7ED18E26D063}" presName="spacer" presStyleCnt="0"/>
      <dgm:spPr/>
    </dgm:pt>
    <dgm:pt modelId="{29DD4D86-772B-4FDF-8B0A-89D144D130B4}" type="pres">
      <dgm:prSet presAssocID="{F174A354-6798-4FE0-BFB2-50C1FEC15F5C}" presName="parentText" presStyleLbl="node1" presStyleIdx="1" presStyleCnt="10">
        <dgm:presLayoutVars>
          <dgm:chMax val="0"/>
          <dgm:bulletEnabled val="1"/>
        </dgm:presLayoutVars>
      </dgm:prSet>
      <dgm:spPr/>
    </dgm:pt>
    <dgm:pt modelId="{033BD2AB-903A-479A-84A1-54385B59DA8D}" type="pres">
      <dgm:prSet presAssocID="{A067598E-D9D2-4825-940C-1A0E0E8B6535}" presName="spacer" presStyleCnt="0"/>
      <dgm:spPr/>
    </dgm:pt>
    <dgm:pt modelId="{2E674D27-5107-4167-A860-6FC2B347B684}" type="pres">
      <dgm:prSet presAssocID="{9F948B24-8F50-4AC6-9B9F-C9AC7473E5F6}" presName="parentText" presStyleLbl="node1" presStyleIdx="2" presStyleCnt="10">
        <dgm:presLayoutVars>
          <dgm:chMax val="0"/>
          <dgm:bulletEnabled val="1"/>
        </dgm:presLayoutVars>
      </dgm:prSet>
      <dgm:spPr/>
    </dgm:pt>
    <dgm:pt modelId="{A01621A0-D34E-4DC3-ABD0-597950B70675}" type="pres">
      <dgm:prSet presAssocID="{2E740C9E-8F31-41B7-80D1-8DDB6E7ED276}" presName="spacer" presStyleCnt="0"/>
      <dgm:spPr/>
    </dgm:pt>
    <dgm:pt modelId="{83B48A95-8508-4FBE-B5CF-FADE96BA24A6}" type="pres">
      <dgm:prSet presAssocID="{56B9982B-5627-4040-B8A4-485AFB0647B8}" presName="parentText" presStyleLbl="node1" presStyleIdx="3" presStyleCnt="10">
        <dgm:presLayoutVars>
          <dgm:chMax val="0"/>
          <dgm:bulletEnabled val="1"/>
        </dgm:presLayoutVars>
      </dgm:prSet>
      <dgm:spPr/>
    </dgm:pt>
    <dgm:pt modelId="{6833FE30-B130-4E15-A7C2-DCEF1DBBD3D8}" type="pres">
      <dgm:prSet presAssocID="{342ED99A-E24E-41C4-B15F-3FD9C378D315}" presName="spacer" presStyleCnt="0"/>
      <dgm:spPr/>
    </dgm:pt>
    <dgm:pt modelId="{A84DC840-AC90-4B52-A350-96D6630A6AD2}" type="pres">
      <dgm:prSet presAssocID="{7637E225-CC97-437E-B1C5-17FAEBFDE1CD}" presName="parentText" presStyleLbl="node1" presStyleIdx="4" presStyleCnt="10">
        <dgm:presLayoutVars>
          <dgm:chMax val="0"/>
          <dgm:bulletEnabled val="1"/>
        </dgm:presLayoutVars>
      </dgm:prSet>
      <dgm:spPr/>
    </dgm:pt>
    <dgm:pt modelId="{C029AAE2-FA77-4FC8-AD21-5664ACA51353}" type="pres">
      <dgm:prSet presAssocID="{AF526A1F-C5FF-492F-929B-09946C71BE20}" presName="spacer" presStyleCnt="0"/>
      <dgm:spPr/>
    </dgm:pt>
    <dgm:pt modelId="{9A02DB73-F3F4-4C53-BF32-F838E80E1A66}" type="pres">
      <dgm:prSet presAssocID="{915EAAC0-731D-4B6E-B705-B8858DF30FBD}" presName="parentText" presStyleLbl="node1" presStyleIdx="5" presStyleCnt="10">
        <dgm:presLayoutVars>
          <dgm:chMax val="0"/>
          <dgm:bulletEnabled val="1"/>
        </dgm:presLayoutVars>
      </dgm:prSet>
      <dgm:spPr/>
    </dgm:pt>
    <dgm:pt modelId="{AB84B05F-D10B-4CBC-A1FC-CA866CCA8D05}" type="pres">
      <dgm:prSet presAssocID="{FD5EDC25-1E18-411F-932F-D5CDD520C699}" presName="spacer" presStyleCnt="0"/>
      <dgm:spPr/>
    </dgm:pt>
    <dgm:pt modelId="{547235C5-4DBF-4D45-A662-F83BA12AE1FC}" type="pres">
      <dgm:prSet presAssocID="{0F04E06C-6F83-4807-9572-605976BACFB7}" presName="parentText" presStyleLbl="node1" presStyleIdx="6" presStyleCnt="10">
        <dgm:presLayoutVars>
          <dgm:chMax val="0"/>
          <dgm:bulletEnabled val="1"/>
        </dgm:presLayoutVars>
      </dgm:prSet>
      <dgm:spPr/>
    </dgm:pt>
    <dgm:pt modelId="{59F01D9F-AEBC-460D-90CB-6D4C941C614F}" type="pres">
      <dgm:prSet presAssocID="{A362A509-7CB9-4BE4-9B89-C83685692C2C}" presName="spacer" presStyleCnt="0"/>
      <dgm:spPr/>
    </dgm:pt>
    <dgm:pt modelId="{F69BA841-BB22-48B1-92C0-64B7E82B2052}" type="pres">
      <dgm:prSet presAssocID="{12D5E924-024D-4EFC-A5D8-03D4F2694694}" presName="parentText" presStyleLbl="node1" presStyleIdx="7" presStyleCnt="10">
        <dgm:presLayoutVars>
          <dgm:chMax val="0"/>
          <dgm:bulletEnabled val="1"/>
        </dgm:presLayoutVars>
      </dgm:prSet>
      <dgm:spPr/>
    </dgm:pt>
    <dgm:pt modelId="{D96611FB-CF66-459C-A3A2-CBCB0F9D6B63}" type="pres">
      <dgm:prSet presAssocID="{CAFB3987-8BD2-4DA5-8F07-FD765D2E0302}" presName="spacer" presStyleCnt="0"/>
      <dgm:spPr/>
    </dgm:pt>
    <dgm:pt modelId="{84F2C535-06AD-4E78-A2A3-4B1021D800FC}" type="pres">
      <dgm:prSet presAssocID="{7BBEAB2D-B014-4F1E-8A4A-F4488BF2A9F9}" presName="parentText" presStyleLbl="node1" presStyleIdx="8" presStyleCnt="10">
        <dgm:presLayoutVars>
          <dgm:chMax val="0"/>
          <dgm:bulletEnabled val="1"/>
        </dgm:presLayoutVars>
      </dgm:prSet>
      <dgm:spPr/>
    </dgm:pt>
    <dgm:pt modelId="{8B7B122F-55AB-486A-A90B-582DF6CF686F}" type="pres">
      <dgm:prSet presAssocID="{66ACCEE3-1350-4726-8289-F14E0E14F607}" presName="spacer" presStyleCnt="0"/>
      <dgm:spPr/>
    </dgm:pt>
    <dgm:pt modelId="{F3533A47-24E3-4688-BC35-F32F025EC267}" type="pres">
      <dgm:prSet presAssocID="{8E718A7B-42E9-4311-AD4C-6A255C1DE429}" presName="parentText" presStyleLbl="node1" presStyleIdx="9" presStyleCnt="10">
        <dgm:presLayoutVars>
          <dgm:chMax val="0"/>
          <dgm:bulletEnabled val="1"/>
        </dgm:presLayoutVars>
      </dgm:prSet>
      <dgm:spPr/>
    </dgm:pt>
  </dgm:ptLst>
  <dgm:cxnLst>
    <dgm:cxn modelId="{BC28AB03-4B39-4E30-B8CB-A0C23FCD3F31}" type="presOf" srcId="{915EAAC0-731D-4B6E-B705-B8858DF30FBD}" destId="{9A02DB73-F3F4-4C53-BF32-F838E80E1A66}" srcOrd="0" destOrd="0" presId="urn:microsoft.com/office/officeart/2005/8/layout/vList2"/>
    <dgm:cxn modelId="{A8800804-C275-424A-8B78-D5D0208C4842}" srcId="{79FB29BE-05CE-4D34-BA07-2818F942124C}" destId="{8E718A7B-42E9-4311-AD4C-6A255C1DE429}" srcOrd="9" destOrd="0" parTransId="{15781890-F605-417A-94C6-79F668DD7A77}" sibTransId="{9744A28A-7401-4915-8636-2AC4A409772A}"/>
    <dgm:cxn modelId="{DB873135-7747-4FE2-9F17-0781B97E111B}" type="presOf" srcId="{237D8E35-73AB-4CA3-B463-C990050C4D08}" destId="{879D589C-0944-4667-B37D-C2B97374D282}" srcOrd="0" destOrd="0" presId="urn:microsoft.com/office/officeart/2005/8/layout/vList2"/>
    <dgm:cxn modelId="{C4866636-1D47-4002-8F1C-5C66DCC5631C}" srcId="{79FB29BE-05CE-4D34-BA07-2818F942124C}" destId="{915EAAC0-731D-4B6E-B705-B8858DF30FBD}" srcOrd="5" destOrd="0" parTransId="{1F5D1FE4-F909-4353-AF80-FB9976EBFD31}" sibTransId="{FD5EDC25-1E18-411F-932F-D5CDD520C699}"/>
    <dgm:cxn modelId="{2EC4965F-5EB7-4C68-856B-2FA5ECFEA67B}" type="presOf" srcId="{79FB29BE-05CE-4D34-BA07-2818F942124C}" destId="{7E906826-D5AB-4050-AC39-1483206A44F1}" srcOrd="0" destOrd="0" presId="urn:microsoft.com/office/officeart/2005/8/layout/vList2"/>
    <dgm:cxn modelId="{0EFE4B61-330E-46A5-A4B1-52D7F5C4C396}" type="presOf" srcId="{F174A354-6798-4FE0-BFB2-50C1FEC15F5C}" destId="{29DD4D86-772B-4FDF-8B0A-89D144D130B4}" srcOrd="0" destOrd="0" presId="urn:microsoft.com/office/officeart/2005/8/layout/vList2"/>
    <dgm:cxn modelId="{E737D167-F00D-4B1D-B0E8-DB59BD509DD9}" type="presOf" srcId="{0F04E06C-6F83-4807-9572-605976BACFB7}" destId="{547235C5-4DBF-4D45-A662-F83BA12AE1FC}" srcOrd="0" destOrd="0" presId="urn:microsoft.com/office/officeart/2005/8/layout/vList2"/>
    <dgm:cxn modelId="{B0218668-17A3-472B-854C-C9869280D1EF}" srcId="{79FB29BE-05CE-4D34-BA07-2818F942124C}" destId="{56B9982B-5627-4040-B8A4-485AFB0647B8}" srcOrd="3" destOrd="0" parTransId="{E0AE2AF4-F48E-4BED-BD55-421CB799DB36}" sibTransId="{342ED99A-E24E-41C4-B15F-3FD9C378D315}"/>
    <dgm:cxn modelId="{8A551469-0A94-4E28-82FC-C6805200E7CE}" srcId="{79FB29BE-05CE-4D34-BA07-2818F942124C}" destId="{0F04E06C-6F83-4807-9572-605976BACFB7}" srcOrd="6" destOrd="0" parTransId="{F6FB37B1-705A-4708-9072-2A4428A534BA}" sibTransId="{A362A509-7CB9-4BE4-9B89-C83685692C2C}"/>
    <dgm:cxn modelId="{AC6D4C52-08AE-40B8-97F1-A77977863AAB}" type="presOf" srcId="{12D5E924-024D-4EFC-A5D8-03D4F2694694}" destId="{F69BA841-BB22-48B1-92C0-64B7E82B2052}" srcOrd="0" destOrd="0" presId="urn:microsoft.com/office/officeart/2005/8/layout/vList2"/>
    <dgm:cxn modelId="{FAAC377F-48B0-4C33-9D0E-BC55E8B8FBEC}" srcId="{79FB29BE-05CE-4D34-BA07-2818F942124C}" destId="{9F948B24-8F50-4AC6-9B9F-C9AC7473E5F6}" srcOrd="2" destOrd="0" parTransId="{EE84327D-4521-4941-AECC-28E755489364}" sibTransId="{2E740C9E-8F31-41B7-80D1-8DDB6E7ED276}"/>
    <dgm:cxn modelId="{039AD588-8C53-43CA-BCD9-D80379660055}" srcId="{79FB29BE-05CE-4D34-BA07-2818F942124C}" destId="{12D5E924-024D-4EFC-A5D8-03D4F2694694}" srcOrd="7" destOrd="0" parTransId="{74407BE0-1492-4BD9-B79E-43CEDABD4D16}" sibTransId="{CAFB3987-8BD2-4DA5-8F07-FD765D2E0302}"/>
    <dgm:cxn modelId="{3E5CE9B1-D61A-438F-8C9A-4E1B3FF1DBD7}" type="presOf" srcId="{8E718A7B-42E9-4311-AD4C-6A255C1DE429}" destId="{F3533A47-24E3-4688-BC35-F32F025EC267}" srcOrd="0" destOrd="0" presId="urn:microsoft.com/office/officeart/2005/8/layout/vList2"/>
    <dgm:cxn modelId="{A02B49B2-3DCD-4EED-B816-BEA08CAD98F5}" type="presOf" srcId="{9F948B24-8F50-4AC6-9B9F-C9AC7473E5F6}" destId="{2E674D27-5107-4167-A860-6FC2B347B684}" srcOrd="0" destOrd="0" presId="urn:microsoft.com/office/officeart/2005/8/layout/vList2"/>
    <dgm:cxn modelId="{3C60C0B7-5A0C-4BC2-AB58-2566446C1530}" srcId="{79FB29BE-05CE-4D34-BA07-2818F942124C}" destId="{237D8E35-73AB-4CA3-B463-C990050C4D08}" srcOrd="0" destOrd="0" parTransId="{F261AB7C-CC3F-4784-B39B-A6D2936F8275}" sibTransId="{6CE0CA7F-331E-4E06-B9E0-7ED18E26D063}"/>
    <dgm:cxn modelId="{1C87BDD2-19C7-4F1D-9414-DA102ABA7242}" type="presOf" srcId="{56B9982B-5627-4040-B8A4-485AFB0647B8}" destId="{83B48A95-8508-4FBE-B5CF-FADE96BA24A6}" srcOrd="0" destOrd="0" presId="urn:microsoft.com/office/officeart/2005/8/layout/vList2"/>
    <dgm:cxn modelId="{3578A3D4-62E7-4285-8926-7504F4E9EC64}" srcId="{79FB29BE-05CE-4D34-BA07-2818F942124C}" destId="{7BBEAB2D-B014-4F1E-8A4A-F4488BF2A9F9}" srcOrd="8" destOrd="0" parTransId="{38996720-3606-4241-B358-33AB504E08A5}" sibTransId="{66ACCEE3-1350-4726-8289-F14E0E14F607}"/>
    <dgm:cxn modelId="{9E0CBED8-CD12-44ED-9E40-080CB28B1C77}" type="presOf" srcId="{7637E225-CC97-437E-B1C5-17FAEBFDE1CD}" destId="{A84DC840-AC90-4B52-A350-96D6630A6AD2}" srcOrd="0" destOrd="0" presId="urn:microsoft.com/office/officeart/2005/8/layout/vList2"/>
    <dgm:cxn modelId="{2424CCDC-823C-4150-AFFB-87672A7161BD}" srcId="{79FB29BE-05CE-4D34-BA07-2818F942124C}" destId="{7637E225-CC97-437E-B1C5-17FAEBFDE1CD}" srcOrd="4" destOrd="0" parTransId="{87DF4A4D-B41A-492B-BA18-5F021756C73C}" sibTransId="{AF526A1F-C5FF-492F-929B-09946C71BE20}"/>
    <dgm:cxn modelId="{483C0BEA-35D0-4106-AFD3-38434DBCEC34}" type="presOf" srcId="{7BBEAB2D-B014-4F1E-8A4A-F4488BF2A9F9}" destId="{84F2C535-06AD-4E78-A2A3-4B1021D800FC}" srcOrd="0" destOrd="0" presId="urn:microsoft.com/office/officeart/2005/8/layout/vList2"/>
    <dgm:cxn modelId="{D583D1F9-2FFE-4CCD-B1B1-178ECB7D4E7D}" srcId="{79FB29BE-05CE-4D34-BA07-2818F942124C}" destId="{F174A354-6798-4FE0-BFB2-50C1FEC15F5C}" srcOrd="1" destOrd="0" parTransId="{E0DB682E-DB3C-4B5B-958C-66EC5392D325}" sibTransId="{A067598E-D9D2-4825-940C-1A0E0E8B6535}"/>
    <dgm:cxn modelId="{4E269337-5C4C-4583-BDEA-47DE04B18BA5}" type="presParOf" srcId="{7E906826-D5AB-4050-AC39-1483206A44F1}" destId="{879D589C-0944-4667-B37D-C2B97374D282}" srcOrd="0" destOrd="0" presId="urn:microsoft.com/office/officeart/2005/8/layout/vList2"/>
    <dgm:cxn modelId="{C64B45ED-905C-4958-89C7-A0A46B9F6883}" type="presParOf" srcId="{7E906826-D5AB-4050-AC39-1483206A44F1}" destId="{A810177B-34CF-42C8-86AE-FA64A4E79A34}" srcOrd="1" destOrd="0" presId="urn:microsoft.com/office/officeart/2005/8/layout/vList2"/>
    <dgm:cxn modelId="{2925472C-DCBF-43A9-AD71-3F52CB990F30}" type="presParOf" srcId="{7E906826-D5AB-4050-AC39-1483206A44F1}" destId="{29DD4D86-772B-4FDF-8B0A-89D144D130B4}" srcOrd="2" destOrd="0" presId="urn:microsoft.com/office/officeart/2005/8/layout/vList2"/>
    <dgm:cxn modelId="{95BD1692-C4E6-4BC8-A820-9F6925377005}" type="presParOf" srcId="{7E906826-D5AB-4050-AC39-1483206A44F1}" destId="{033BD2AB-903A-479A-84A1-54385B59DA8D}" srcOrd="3" destOrd="0" presId="urn:microsoft.com/office/officeart/2005/8/layout/vList2"/>
    <dgm:cxn modelId="{F57B34F5-3E58-47A5-80CD-A63F0683CE3D}" type="presParOf" srcId="{7E906826-D5AB-4050-AC39-1483206A44F1}" destId="{2E674D27-5107-4167-A860-6FC2B347B684}" srcOrd="4" destOrd="0" presId="urn:microsoft.com/office/officeart/2005/8/layout/vList2"/>
    <dgm:cxn modelId="{0313CE4F-ED71-4EDD-8E3D-2A5FB9C9D7A6}" type="presParOf" srcId="{7E906826-D5AB-4050-AC39-1483206A44F1}" destId="{A01621A0-D34E-4DC3-ABD0-597950B70675}" srcOrd="5" destOrd="0" presId="urn:microsoft.com/office/officeart/2005/8/layout/vList2"/>
    <dgm:cxn modelId="{D63732AF-3791-437C-8260-77E482597479}" type="presParOf" srcId="{7E906826-D5AB-4050-AC39-1483206A44F1}" destId="{83B48A95-8508-4FBE-B5CF-FADE96BA24A6}" srcOrd="6" destOrd="0" presId="urn:microsoft.com/office/officeart/2005/8/layout/vList2"/>
    <dgm:cxn modelId="{61D8C6A8-5B9B-4045-B31E-B1983DB0A08F}" type="presParOf" srcId="{7E906826-D5AB-4050-AC39-1483206A44F1}" destId="{6833FE30-B130-4E15-A7C2-DCEF1DBBD3D8}" srcOrd="7" destOrd="0" presId="urn:microsoft.com/office/officeart/2005/8/layout/vList2"/>
    <dgm:cxn modelId="{35954F8E-6415-4D8A-815A-9C2967BD46CD}" type="presParOf" srcId="{7E906826-D5AB-4050-AC39-1483206A44F1}" destId="{A84DC840-AC90-4B52-A350-96D6630A6AD2}" srcOrd="8" destOrd="0" presId="urn:microsoft.com/office/officeart/2005/8/layout/vList2"/>
    <dgm:cxn modelId="{195CB9E1-935B-4C4B-982C-804153D343A9}" type="presParOf" srcId="{7E906826-D5AB-4050-AC39-1483206A44F1}" destId="{C029AAE2-FA77-4FC8-AD21-5664ACA51353}" srcOrd="9" destOrd="0" presId="urn:microsoft.com/office/officeart/2005/8/layout/vList2"/>
    <dgm:cxn modelId="{6C3A8653-0905-402D-82A8-5B72ECBCC9BF}" type="presParOf" srcId="{7E906826-D5AB-4050-AC39-1483206A44F1}" destId="{9A02DB73-F3F4-4C53-BF32-F838E80E1A66}" srcOrd="10" destOrd="0" presId="urn:microsoft.com/office/officeart/2005/8/layout/vList2"/>
    <dgm:cxn modelId="{1A69EB43-A7A9-4E38-91C4-160776899807}" type="presParOf" srcId="{7E906826-D5AB-4050-AC39-1483206A44F1}" destId="{AB84B05F-D10B-4CBC-A1FC-CA866CCA8D05}" srcOrd="11" destOrd="0" presId="urn:microsoft.com/office/officeart/2005/8/layout/vList2"/>
    <dgm:cxn modelId="{8D417F42-37AB-4007-A93C-08D3DADCF40D}" type="presParOf" srcId="{7E906826-D5AB-4050-AC39-1483206A44F1}" destId="{547235C5-4DBF-4D45-A662-F83BA12AE1FC}" srcOrd="12" destOrd="0" presId="urn:microsoft.com/office/officeart/2005/8/layout/vList2"/>
    <dgm:cxn modelId="{AD46CA92-529E-41A3-9146-6F53B43AF3BE}" type="presParOf" srcId="{7E906826-D5AB-4050-AC39-1483206A44F1}" destId="{59F01D9F-AEBC-460D-90CB-6D4C941C614F}" srcOrd="13" destOrd="0" presId="urn:microsoft.com/office/officeart/2005/8/layout/vList2"/>
    <dgm:cxn modelId="{4A8CED01-104E-4434-B6FC-2126E5206D07}" type="presParOf" srcId="{7E906826-D5AB-4050-AC39-1483206A44F1}" destId="{F69BA841-BB22-48B1-92C0-64B7E82B2052}" srcOrd="14" destOrd="0" presId="urn:microsoft.com/office/officeart/2005/8/layout/vList2"/>
    <dgm:cxn modelId="{A6553D8A-9BD2-4FC9-948E-64EDCE266FC5}" type="presParOf" srcId="{7E906826-D5AB-4050-AC39-1483206A44F1}" destId="{D96611FB-CF66-459C-A3A2-CBCB0F9D6B63}" srcOrd="15" destOrd="0" presId="urn:microsoft.com/office/officeart/2005/8/layout/vList2"/>
    <dgm:cxn modelId="{2BB22BCC-3065-4EED-9C10-A2B01F634FC9}" type="presParOf" srcId="{7E906826-D5AB-4050-AC39-1483206A44F1}" destId="{84F2C535-06AD-4E78-A2A3-4B1021D800FC}" srcOrd="16" destOrd="0" presId="urn:microsoft.com/office/officeart/2005/8/layout/vList2"/>
    <dgm:cxn modelId="{FD3B46F5-C81F-4482-81A9-E5F544BA1805}" type="presParOf" srcId="{7E906826-D5AB-4050-AC39-1483206A44F1}" destId="{8B7B122F-55AB-486A-A90B-582DF6CF686F}" srcOrd="17" destOrd="0" presId="urn:microsoft.com/office/officeart/2005/8/layout/vList2"/>
    <dgm:cxn modelId="{6EE95AF6-3674-46CF-A28A-CB1A60DA8BF8}" type="presParOf" srcId="{7E906826-D5AB-4050-AC39-1483206A44F1}" destId="{F3533A47-24E3-4688-BC35-F32F025EC267}"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92D2A5-5409-43BC-BB66-254491C36ABF}" type="doc">
      <dgm:prSet loTypeId="urn:microsoft.com/office/officeart/2005/8/layout/default" loCatId="list" qsTypeId="urn:microsoft.com/office/officeart/2005/8/quickstyle/simple2" qsCatId="simple" csTypeId="urn:microsoft.com/office/officeart/2005/8/colors/accent3_2" csCatId="accent3" phldr="1"/>
      <dgm:spPr/>
      <dgm:t>
        <a:bodyPr/>
        <a:lstStyle/>
        <a:p>
          <a:endParaRPr lang="en-US"/>
        </a:p>
      </dgm:t>
    </dgm:pt>
    <dgm:pt modelId="{49274654-ADE0-473D-B9DB-E67B0CAAE868}">
      <dgm:prSet/>
      <dgm:spPr/>
      <dgm:t>
        <a:bodyPr/>
        <a:lstStyle/>
        <a:p>
          <a:r>
            <a:rPr lang="en-US" dirty="0"/>
            <a:t>Cheri Neal- CoC Program Manager</a:t>
          </a:r>
        </a:p>
      </dgm:t>
    </dgm:pt>
    <dgm:pt modelId="{2206947E-EF56-4AA0-8969-39801180FAFC}" type="parTrans" cxnId="{ACA7F457-D156-4EC1-8ECF-1AA12FC523ED}">
      <dgm:prSet/>
      <dgm:spPr/>
      <dgm:t>
        <a:bodyPr/>
        <a:lstStyle/>
        <a:p>
          <a:endParaRPr lang="en-US"/>
        </a:p>
      </dgm:t>
    </dgm:pt>
    <dgm:pt modelId="{089A32D0-3490-4E9D-8EB8-BF830D68A7EF}" type="sibTrans" cxnId="{ACA7F457-D156-4EC1-8ECF-1AA12FC523ED}">
      <dgm:prSet/>
      <dgm:spPr/>
      <dgm:t>
        <a:bodyPr/>
        <a:lstStyle/>
        <a:p>
          <a:endParaRPr lang="en-US"/>
        </a:p>
      </dgm:t>
    </dgm:pt>
    <dgm:pt modelId="{B5B739EA-50D7-4FB8-A98D-428D1E25B3A1}">
      <dgm:prSet/>
      <dgm:spPr/>
      <dgm:t>
        <a:bodyPr/>
        <a:lstStyle/>
        <a:p>
          <a:r>
            <a:rPr lang="en-US" dirty="0"/>
            <a:t>Maria Lyons Legrande- CoC Specialist</a:t>
          </a:r>
        </a:p>
      </dgm:t>
    </dgm:pt>
    <dgm:pt modelId="{AA7F06A2-8D27-4789-A891-81F8FFE4E6B6}" type="parTrans" cxnId="{429EF904-79DA-434E-9CCB-EC7A861F13EE}">
      <dgm:prSet/>
      <dgm:spPr/>
      <dgm:t>
        <a:bodyPr/>
        <a:lstStyle/>
        <a:p>
          <a:endParaRPr lang="en-US"/>
        </a:p>
      </dgm:t>
    </dgm:pt>
    <dgm:pt modelId="{A54C7B54-4650-45C6-9D14-77441AAF6E7A}" type="sibTrans" cxnId="{429EF904-79DA-434E-9CCB-EC7A861F13EE}">
      <dgm:prSet/>
      <dgm:spPr/>
      <dgm:t>
        <a:bodyPr/>
        <a:lstStyle/>
        <a:p>
          <a:endParaRPr lang="en-US"/>
        </a:p>
      </dgm:t>
    </dgm:pt>
    <dgm:pt modelId="{0DE6DFA1-F51F-4C67-ACBC-7B176594AD27}">
      <dgm:prSet/>
      <dgm:spPr/>
      <dgm:t>
        <a:bodyPr/>
        <a:lstStyle/>
        <a:p>
          <a:r>
            <a:rPr lang="en-US" dirty="0"/>
            <a:t>Rykiell Turner- CoC Specialist </a:t>
          </a:r>
        </a:p>
      </dgm:t>
    </dgm:pt>
    <dgm:pt modelId="{3793E166-AAC5-4654-9E64-EB5417651254}" type="parTrans" cxnId="{538A0A7E-296E-425D-B2C7-828052CCA5BB}">
      <dgm:prSet/>
      <dgm:spPr/>
      <dgm:t>
        <a:bodyPr/>
        <a:lstStyle/>
        <a:p>
          <a:endParaRPr lang="en-US"/>
        </a:p>
      </dgm:t>
    </dgm:pt>
    <dgm:pt modelId="{C5BA5343-7E41-42EA-A650-54ABD1F2A85A}" type="sibTrans" cxnId="{538A0A7E-296E-425D-B2C7-828052CCA5BB}">
      <dgm:prSet/>
      <dgm:spPr/>
      <dgm:t>
        <a:bodyPr/>
        <a:lstStyle/>
        <a:p>
          <a:endParaRPr lang="en-US"/>
        </a:p>
      </dgm:t>
    </dgm:pt>
    <dgm:pt modelId="{0ED3CC5C-B67D-4E64-966E-5CAC1A8035AB}" type="pres">
      <dgm:prSet presAssocID="{3592D2A5-5409-43BC-BB66-254491C36ABF}" presName="diagram" presStyleCnt="0">
        <dgm:presLayoutVars>
          <dgm:dir/>
          <dgm:resizeHandles val="exact"/>
        </dgm:presLayoutVars>
      </dgm:prSet>
      <dgm:spPr/>
    </dgm:pt>
    <dgm:pt modelId="{B90D74D8-F4EF-419F-B182-FF3A9FFBFD7C}" type="pres">
      <dgm:prSet presAssocID="{49274654-ADE0-473D-B9DB-E67B0CAAE868}" presName="node" presStyleLbl="node1" presStyleIdx="0" presStyleCnt="3">
        <dgm:presLayoutVars>
          <dgm:bulletEnabled val="1"/>
        </dgm:presLayoutVars>
      </dgm:prSet>
      <dgm:spPr/>
    </dgm:pt>
    <dgm:pt modelId="{46CC584B-4CF5-4D39-B721-1FFEB39913E2}" type="pres">
      <dgm:prSet presAssocID="{089A32D0-3490-4E9D-8EB8-BF830D68A7EF}" presName="sibTrans" presStyleCnt="0"/>
      <dgm:spPr/>
    </dgm:pt>
    <dgm:pt modelId="{F1CCDBA9-8D7B-4A80-9BF2-9F9337FC590A}" type="pres">
      <dgm:prSet presAssocID="{B5B739EA-50D7-4FB8-A98D-428D1E25B3A1}" presName="node" presStyleLbl="node1" presStyleIdx="1" presStyleCnt="3">
        <dgm:presLayoutVars>
          <dgm:bulletEnabled val="1"/>
        </dgm:presLayoutVars>
      </dgm:prSet>
      <dgm:spPr/>
    </dgm:pt>
    <dgm:pt modelId="{EA5F1D0A-7BD1-471B-B145-312F5B8F75E8}" type="pres">
      <dgm:prSet presAssocID="{A54C7B54-4650-45C6-9D14-77441AAF6E7A}" presName="sibTrans" presStyleCnt="0"/>
      <dgm:spPr/>
    </dgm:pt>
    <dgm:pt modelId="{A59A825E-3AFB-4F64-818D-C48F5F1A15DE}" type="pres">
      <dgm:prSet presAssocID="{0DE6DFA1-F51F-4C67-ACBC-7B176594AD27}" presName="node" presStyleLbl="node1" presStyleIdx="2" presStyleCnt="3">
        <dgm:presLayoutVars>
          <dgm:bulletEnabled val="1"/>
        </dgm:presLayoutVars>
      </dgm:prSet>
      <dgm:spPr/>
    </dgm:pt>
  </dgm:ptLst>
  <dgm:cxnLst>
    <dgm:cxn modelId="{429EF904-79DA-434E-9CCB-EC7A861F13EE}" srcId="{3592D2A5-5409-43BC-BB66-254491C36ABF}" destId="{B5B739EA-50D7-4FB8-A98D-428D1E25B3A1}" srcOrd="1" destOrd="0" parTransId="{AA7F06A2-8D27-4789-A891-81F8FFE4E6B6}" sibTransId="{A54C7B54-4650-45C6-9D14-77441AAF6E7A}"/>
    <dgm:cxn modelId="{5810C721-5C8D-4E22-974A-96E590BB375F}" type="presOf" srcId="{B5B739EA-50D7-4FB8-A98D-428D1E25B3A1}" destId="{F1CCDBA9-8D7B-4A80-9BF2-9F9337FC590A}" srcOrd="0" destOrd="0" presId="urn:microsoft.com/office/officeart/2005/8/layout/default"/>
    <dgm:cxn modelId="{ACA7F457-D156-4EC1-8ECF-1AA12FC523ED}" srcId="{3592D2A5-5409-43BC-BB66-254491C36ABF}" destId="{49274654-ADE0-473D-B9DB-E67B0CAAE868}" srcOrd="0" destOrd="0" parTransId="{2206947E-EF56-4AA0-8969-39801180FAFC}" sibTransId="{089A32D0-3490-4E9D-8EB8-BF830D68A7EF}"/>
    <dgm:cxn modelId="{538A0A7E-296E-425D-B2C7-828052CCA5BB}" srcId="{3592D2A5-5409-43BC-BB66-254491C36ABF}" destId="{0DE6DFA1-F51F-4C67-ACBC-7B176594AD27}" srcOrd="2" destOrd="0" parTransId="{3793E166-AAC5-4654-9E64-EB5417651254}" sibTransId="{C5BA5343-7E41-42EA-A650-54ABD1F2A85A}"/>
    <dgm:cxn modelId="{CA9FE1A5-3D94-4960-93AE-43FBE6688C8F}" type="presOf" srcId="{0DE6DFA1-F51F-4C67-ACBC-7B176594AD27}" destId="{A59A825E-3AFB-4F64-818D-C48F5F1A15DE}" srcOrd="0" destOrd="0" presId="urn:microsoft.com/office/officeart/2005/8/layout/default"/>
    <dgm:cxn modelId="{5DA6D7CC-CB9A-44C5-A3DF-86753DA3E9A3}" type="presOf" srcId="{3592D2A5-5409-43BC-BB66-254491C36ABF}" destId="{0ED3CC5C-B67D-4E64-966E-5CAC1A8035AB}" srcOrd="0" destOrd="0" presId="urn:microsoft.com/office/officeart/2005/8/layout/default"/>
    <dgm:cxn modelId="{2D7A6BF0-40A9-4A5A-BDB5-02242E3846CE}" type="presOf" srcId="{49274654-ADE0-473D-B9DB-E67B0CAAE868}" destId="{B90D74D8-F4EF-419F-B182-FF3A9FFBFD7C}" srcOrd="0" destOrd="0" presId="urn:microsoft.com/office/officeart/2005/8/layout/default"/>
    <dgm:cxn modelId="{B4ABDCD3-4464-4D4C-8467-258D378EC312}" type="presParOf" srcId="{0ED3CC5C-B67D-4E64-966E-5CAC1A8035AB}" destId="{B90D74D8-F4EF-419F-B182-FF3A9FFBFD7C}" srcOrd="0" destOrd="0" presId="urn:microsoft.com/office/officeart/2005/8/layout/default"/>
    <dgm:cxn modelId="{2558BB1B-4713-419B-8494-88E86694A3EF}" type="presParOf" srcId="{0ED3CC5C-B67D-4E64-966E-5CAC1A8035AB}" destId="{46CC584B-4CF5-4D39-B721-1FFEB39913E2}" srcOrd="1" destOrd="0" presId="urn:microsoft.com/office/officeart/2005/8/layout/default"/>
    <dgm:cxn modelId="{BB2471BB-3CC0-435B-A5EF-3DE932FCED25}" type="presParOf" srcId="{0ED3CC5C-B67D-4E64-966E-5CAC1A8035AB}" destId="{F1CCDBA9-8D7B-4A80-9BF2-9F9337FC590A}" srcOrd="2" destOrd="0" presId="urn:microsoft.com/office/officeart/2005/8/layout/default"/>
    <dgm:cxn modelId="{58FFEE5F-25F8-464B-8A0A-3E3BBA623DF2}" type="presParOf" srcId="{0ED3CC5C-B67D-4E64-966E-5CAC1A8035AB}" destId="{EA5F1D0A-7BD1-471B-B145-312F5B8F75E8}" srcOrd="3" destOrd="0" presId="urn:microsoft.com/office/officeart/2005/8/layout/default"/>
    <dgm:cxn modelId="{D05A155A-24C8-41B2-9C60-3C328C7289A3}" type="presParOf" srcId="{0ED3CC5C-B67D-4E64-966E-5CAC1A8035AB}" destId="{A59A825E-3AFB-4F64-818D-C48F5F1A15DE}"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D5377F-73A5-45C8-B303-F18ED3778EBD}" type="doc">
      <dgm:prSet loTypeId="urn:microsoft.com/office/officeart/2016/7/layout/VerticalSolidActionList" loCatId="List" qsTypeId="urn:microsoft.com/office/officeart/2005/8/quickstyle/simple1" qsCatId="simple" csTypeId="urn:microsoft.com/office/officeart/2005/8/colors/colorful2" csCatId="colorful"/>
      <dgm:spPr/>
      <dgm:t>
        <a:bodyPr/>
        <a:lstStyle/>
        <a:p>
          <a:endParaRPr lang="en-US"/>
        </a:p>
      </dgm:t>
    </dgm:pt>
    <dgm:pt modelId="{E543AB82-FEC3-4304-8F0E-DAFB23D374BE}">
      <dgm:prSet/>
      <dgm:spPr/>
      <dgm:t>
        <a:bodyPr/>
        <a:lstStyle/>
        <a:p>
          <a:r>
            <a:rPr lang="en-US" dirty="0"/>
            <a:t>Compile</a:t>
          </a:r>
        </a:p>
      </dgm:t>
    </dgm:pt>
    <dgm:pt modelId="{07CED4FA-2855-4DC0-9FE4-8F3524F88327}" type="parTrans" cxnId="{C38EB173-599D-4BA3-9D28-11637FDF651E}">
      <dgm:prSet/>
      <dgm:spPr/>
      <dgm:t>
        <a:bodyPr/>
        <a:lstStyle/>
        <a:p>
          <a:endParaRPr lang="en-US"/>
        </a:p>
      </dgm:t>
    </dgm:pt>
    <dgm:pt modelId="{1D0B2D7F-037D-4476-80E7-D99BD939568B}" type="sibTrans" cxnId="{C38EB173-599D-4BA3-9D28-11637FDF651E}">
      <dgm:prSet/>
      <dgm:spPr/>
      <dgm:t>
        <a:bodyPr/>
        <a:lstStyle/>
        <a:p>
          <a:endParaRPr lang="en-US"/>
        </a:p>
      </dgm:t>
    </dgm:pt>
    <dgm:pt modelId="{DFA1B0A8-8358-43D0-BB2B-183DA8EA1539}">
      <dgm:prSet/>
      <dgm:spPr/>
      <dgm:t>
        <a:bodyPr/>
        <a:lstStyle/>
        <a:p>
          <a:r>
            <a:rPr lang="en-US" dirty="0"/>
            <a:t>Compile data and information to complete and submit the NOFO Consolidated Application to HUD. </a:t>
          </a:r>
        </a:p>
      </dgm:t>
    </dgm:pt>
    <dgm:pt modelId="{4ED412B4-C5A1-457C-B1DD-4CA8E84D1E27}" type="parTrans" cxnId="{F6A5362A-9504-4838-865F-2099ECE3033E}">
      <dgm:prSet/>
      <dgm:spPr/>
      <dgm:t>
        <a:bodyPr/>
        <a:lstStyle/>
        <a:p>
          <a:endParaRPr lang="en-US"/>
        </a:p>
      </dgm:t>
    </dgm:pt>
    <dgm:pt modelId="{0D50F3D7-477E-470E-97DC-3C23BA6A1F36}" type="sibTrans" cxnId="{F6A5362A-9504-4838-865F-2099ECE3033E}">
      <dgm:prSet/>
      <dgm:spPr/>
      <dgm:t>
        <a:bodyPr/>
        <a:lstStyle/>
        <a:p>
          <a:endParaRPr lang="en-US"/>
        </a:p>
      </dgm:t>
    </dgm:pt>
    <dgm:pt modelId="{4F5312CF-7F58-4712-B79F-E84391DDCBA0}">
      <dgm:prSet/>
      <dgm:spPr/>
      <dgm:t>
        <a:bodyPr/>
        <a:lstStyle/>
        <a:p>
          <a:r>
            <a:rPr lang="en-US" dirty="0"/>
            <a:t>Facilitate</a:t>
          </a:r>
        </a:p>
      </dgm:t>
    </dgm:pt>
    <dgm:pt modelId="{ED7FD613-349E-47AD-A252-CD37F711974B}" type="parTrans" cxnId="{3C86EBC1-98CD-4CDD-B677-BA111C94FD1E}">
      <dgm:prSet/>
      <dgm:spPr/>
      <dgm:t>
        <a:bodyPr/>
        <a:lstStyle/>
        <a:p>
          <a:endParaRPr lang="en-US"/>
        </a:p>
      </dgm:t>
    </dgm:pt>
    <dgm:pt modelId="{CDD6CA8C-B2A3-46D1-A935-E0061E42304B}" type="sibTrans" cxnId="{3C86EBC1-98CD-4CDD-B677-BA111C94FD1E}">
      <dgm:prSet/>
      <dgm:spPr/>
      <dgm:t>
        <a:bodyPr/>
        <a:lstStyle/>
        <a:p>
          <a:endParaRPr lang="en-US"/>
        </a:p>
      </dgm:t>
    </dgm:pt>
    <dgm:pt modelId="{A8F0BAA0-67D7-476B-8AB1-C5C1B09E5214}">
      <dgm:prSet/>
      <dgm:spPr/>
      <dgm:t>
        <a:bodyPr/>
        <a:lstStyle/>
        <a:p>
          <a:r>
            <a:rPr lang="en-US" dirty="0"/>
            <a:t>Facilitate the administrative aspect of the application process. </a:t>
          </a:r>
        </a:p>
      </dgm:t>
    </dgm:pt>
    <dgm:pt modelId="{123CBEBF-5937-4EE4-B335-0C5AD1B81C8A}" type="parTrans" cxnId="{2BF87C2F-0AD7-4AFC-80E6-D08884B0C018}">
      <dgm:prSet/>
      <dgm:spPr/>
      <dgm:t>
        <a:bodyPr/>
        <a:lstStyle/>
        <a:p>
          <a:endParaRPr lang="en-US"/>
        </a:p>
      </dgm:t>
    </dgm:pt>
    <dgm:pt modelId="{4F4905A4-7992-4894-BA2C-A202055EB57B}" type="sibTrans" cxnId="{2BF87C2F-0AD7-4AFC-80E6-D08884B0C018}">
      <dgm:prSet/>
      <dgm:spPr/>
      <dgm:t>
        <a:bodyPr/>
        <a:lstStyle/>
        <a:p>
          <a:endParaRPr lang="en-US"/>
        </a:p>
      </dgm:t>
    </dgm:pt>
    <dgm:pt modelId="{9EB03F8B-DA48-4FDF-9634-AE56FEF969D4}">
      <dgm:prSet/>
      <dgm:spPr/>
      <dgm:t>
        <a:bodyPr/>
        <a:lstStyle/>
        <a:p>
          <a:r>
            <a:rPr lang="en-US" dirty="0"/>
            <a:t>Receive</a:t>
          </a:r>
        </a:p>
      </dgm:t>
    </dgm:pt>
    <dgm:pt modelId="{0D8E70B1-819B-4001-B5BC-17F38A3A6F45}" type="parTrans" cxnId="{16B3538F-7730-4679-AF2A-39BA334F3731}">
      <dgm:prSet/>
      <dgm:spPr/>
      <dgm:t>
        <a:bodyPr/>
        <a:lstStyle/>
        <a:p>
          <a:endParaRPr lang="en-US"/>
        </a:p>
      </dgm:t>
    </dgm:pt>
    <dgm:pt modelId="{D19320D7-F485-47D0-BCBC-D80F51884D52}" type="sibTrans" cxnId="{16B3538F-7730-4679-AF2A-39BA334F3731}">
      <dgm:prSet/>
      <dgm:spPr/>
      <dgm:t>
        <a:bodyPr/>
        <a:lstStyle/>
        <a:p>
          <a:endParaRPr lang="en-US"/>
        </a:p>
      </dgm:t>
    </dgm:pt>
    <dgm:pt modelId="{AA0EA315-B567-4BD5-AA1D-777E9E75F94C}">
      <dgm:prSet/>
      <dgm:spPr/>
      <dgm:t>
        <a:bodyPr/>
        <a:lstStyle/>
        <a:p>
          <a:r>
            <a:rPr lang="en-US" dirty="0"/>
            <a:t>Receive applications, supplemental documents, and information from community organizations within the CoC. </a:t>
          </a:r>
        </a:p>
      </dgm:t>
    </dgm:pt>
    <dgm:pt modelId="{900D9A9A-8F43-42D7-969E-68609C7CCEF3}" type="parTrans" cxnId="{12CB3331-FB7A-4019-9530-C23C74BF87F8}">
      <dgm:prSet/>
      <dgm:spPr/>
      <dgm:t>
        <a:bodyPr/>
        <a:lstStyle/>
        <a:p>
          <a:endParaRPr lang="en-US"/>
        </a:p>
      </dgm:t>
    </dgm:pt>
    <dgm:pt modelId="{DC4D92E9-4844-45A8-A0CD-8E1B56F2B260}" type="sibTrans" cxnId="{12CB3331-FB7A-4019-9530-C23C74BF87F8}">
      <dgm:prSet/>
      <dgm:spPr/>
      <dgm:t>
        <a:bodyPr/>
        <a:lstStyle/>
        <a:p>
          <a:endParaRPr lang="en-US"/>
        </a:p>
      </dgm:t>
    </dgm:pt>
    <dgm:pt modelId="{0638EEF6-42B3-419C-B290-B650F904DA9A}">
      <dgm:prSet/>
      <dgm:spPr/>
      <dgm:t>
        <a:bodyPr/>
        <a:lstStyle/>
        <a:p>
          <a:r>
            <a:rPr lang="en-US" dirty="0"/>
            <a:t>Review</a:t>
          </a:r>
        </a:p>
      </dgm:t>
    </dgm:pt>
    <dgm:pt modelId="{A3BC75C3-2B62-49F1-9F52-149798C530A7}" type="parTrans" cxnId="{F604C00A-CA79-4239-85C8-C48F58E79B54}">
      <dgm:prSet/>
      <dgm:spPr/>
      <dgm:t>
        <a:bodyPr/>
        <a:lstStyle/>
        <a:p>
          <a:endParaRPr lang="en-US"/>
        </a:p>
      </dgm:t>
    </dgm:pt>
    <dgm:pt modelId="{C9DA0ABB-8F00-417B-A3DD-028ED227713F}" type="sibTrans" cxnId="{F604C00A-CA79-4239-85C8-C48F58E79B54}">
      <dgm:prSet/>
      <dgm:spPr/>
      <dgm:t>
        <a:bodyPr/>
        <a:lstStyle/>
        <a:p>
          <a:endParaRPr lang="en-US"/>
        </a:p>
      </dgm:t>
    </dgm:pt>
    <dgm:pt modelId="{3805AF2A-6776-401D-AE5C-401983DB9B2B}">
      <dgm:prSet/>
      <dgm:spPr/>
      <dgm:t>
        <a:bodyPr/>
        <a:lstStyle/>
        <a:p>
          <a:r>
            <a:rPr lang="en-US" dirty="0"/>
            <a:t>Review information and prepare applications for the System Performance Evaluation Committee (SPEC), who is responsible for project prioritization based on the entire CoC’s gaps/needs and priorities. </a:t>
          </a:r>
        </a:p>
      </dgm:t>
    </dgm:pt>
    <dgm:pt modelId="{B19056CD-F5C2-4495-8EA4-6F1E6CB26660}" type="parTrans" cxnId="{3B84ED1F-BB0D-437F-8164-406A66B0483F}">
      <dgm:prSet/>
      <dgm:spPr/>
      <dgm:t>
        <a:bodyPr/>
        <a:lstStyle/>
        <a:p>
          <a:endParaRPr lang="en-US"/>
        </a:p>
      </dgm:t>
    </dgm:pt>
    <dgm:pt modelId="{66C1A284-7874-43EE-B9EB-FFD202111E7D}" type="sibTrans" cxnId="{3B84ED1F-BB0D-437F-8164-406A66B0483F}">
      <dgm:prSet/>
      <dgm:spPr/>
      <dgm:t>
        <a:bodyPr/>
        <a:lstStyle/>
        <a:p>
          <a:endParaRPr lang="en-US"/>
        </a:p>
      </dgm:t>
    </dgm:pt>
    <dgm:pt modelId="{67899675-B0BE-4D1A-8C9B-E65B781CBA34}">
      <dgm:prSet/>
      <dgm:spPr/>
      <dgm:t>
        <a:bodyPr/>
        <a:lstStyle/>
        <a:p>
          <a:r>
            <a:rPr lang="en-US" dirty="0"/>
            <a:t>Conduct</a:t>
          </a:r>
        </a:p>
      </dgm:t>
    </dgm:pt>
    <dgm:pt modelId="{A4B15293-5D96-46DC-AC27-BA7301B7AD07}" type="parTrans" cxnId="{6A032036-E8E2-429D-AAC5-74245C83D75C}">
      <dgm:prSet/>
      <dgm:spPr/>
      <dgm:t>
        <a:bodyPr/>
        <a:lstStyle/>
        <a:p>
          <a:endParaRPr lang="en-US"/>
        </a:p>
      </dgm:t>
    </dgm:pt>
    <dgm:pt modelId="{5196229D-29DE-4675-AD32-A8835EDF3BEB}" type="sibTrans" cxnId="{6A032036-E8E2-429D-AAC5-74245C83D75C}">
      <dgm:prSet/>
      <dgm:spPr/>
      <dgm:t>
        <a:bodyPr/>
        <a:lstStyle/>
        <a:p>
          <a:endParaRPr lang="en-US"/>
        </a:p>
      </dgm:t>
    </dgm:pt>
    <dgm:pt modelId="{FCCB72A4-4A6C-4ECE-A5F8-A49F45CCAEC7}">
      <dgm:prSet/>
      <dgm:spPr/>
      <dgm:t>
        <a:bodyPr/>
        <a:lstStyle/>
        <a:p>
          <a:r>
            <a:rPr lang="en-US" dirty="0"/>
            <a:t>Conduct monitoring of CoC funded projects and provide technical assistance to ensure agencies continue to meet HUD’s standards to receive ongoing funding or for new projects. </a:t>
          </a:r>
        </a:p>
      </dgm:t>
    </dgm:pt>
    <dgm:pt modelId="{A56FB8D0-E0C1-4E7D-92B5-ED4DCE56E540}" type="parTrans" cxnId="{FE949FE8-BE5E-4F52-A86F-C25A30034E01}">
      <dgm:prSet/>
      <dgm:spPr/>
      <dgm:t>
        <a:bodyPr/>
        <a:lstStyle/>
        <a:p>
          <a:endParaRPr lang="en-US"/>
        </a:p>
      </dgm:t>
    </dgm:pt>
    <dgm:pt modelId="{6C2FA701-B11C-417A-9E89-9514D8DB50C9}" type="sibTrans" cxnId="{FE949FE8-BE5E-4F52-A86F-C25A30034E01}">
      <dgm:prSet/>
      <dgm:spPr/>
      <dgm:t>
        <a:bodyPr/>
        <a:lstStyle/>
        <a:p>
          <a:endParaRPr lang="en-US"/>
        </a:p>
      </dgm:t>
    </dgm:pt>
    <dgm:pt modelId="{D9F342AD-394F-4F44-B12E-5123EEE731F0}" type="pres">
      <dgm:prSet presAssocID="{5BD5377F-73A5-45C8-B303-F18ED3778EBD}" presName="Name0" presStyleCnt="0">
        <dgm:presLayoutVars>
          <dgm:dir/>
          <dgm:animLvl val="lvl"/>
          <dgm:resizeHandles val="exact"/>
        </dgm:presLayoutVars>
      </dgm:prSet>
      <dgm:spPr/>
    </dgm:pt>
    <dgm:pt modelId="{A181E3DC-610A-47FA-9954-EEB61E3B725A}" type="pres">
      <dgm:prSet presAssocID="{E543AB82-FEC3-4304-8F0E-DAFB23D374BE}" presName="linNode" presStyleCnt="0"/>
      <dgm:spPr/>
    </dgm:pt>
    <dgm:pt modelId="{C1A97AE4-564A-4C75-B58D-85D6B0ED8173}" type="pres">
      <dgm:prSet presAssocID="{E543AB82-FEC3-4304-8F0E-DAFB23D374BE}" presName="parentText" presStyleLbl="alignNode1" presStyleIdx="0" presStyleCnt="5">
        <dgm:presLayoutVars>
          <dgm:chMax val="1"/>
          <dgm:bulletEnabled/>
        </dgm:presLayoutVars>
      </dgm:prSet>
      <dgm:spPr/>
    </dgm:pt>
    <dgm:pt modelId="{0F093007-2059-4132-B28F-E1ED0E069F09}" type="pres">
      <dgm:prSet presAssocID="{E543AB82-FEC3-4304-8F0E-DAFB23D374BE}" presName="descendantText" presStyleLbl="alignAccFollowNode1" presStyleIdx="0" presStyleCnt="5">
        <dgm:presLayoutVars>
          <dgm:bulletEnabled/>
        </dgm:presLayoutVars>
      </dgm:prSet>
      <dgm:spPr/>
    </dgm:pt>
    <dgm:pt modelId="{F7FA32E6-105F-45D8-9A8C-883855313293}" type="pres">
      <dgm:prSet presAssocID="{1D0B2D7F-037D-4476-80E7-D99BD939568B}" presName="sp" presStyleCnt="0"/>
      <dgm:spPr/>
    </dgm:pt>
    <dgm:pt modelId="{01C39E61-3C03-478B-A761-0E1C54E65F45}" type="pres">
      <dgm:prSet presAssocID="{4F5312CF-7F58-4712-B79F-E84391DDCBA0}" presName="linNode" presStyleCnt="0"/>
      <dgm:spPr/>
    </dgm:pt>
    <dgm:pt modelId="{246AD48A-8ACA-4362-90EE-1497E1291936}" type="pres">
      <dgm:prSet presAssocID="{4F5312CF-7F58-4712-B79F-E84391DDCBA0}" presName="parentText" presStyleLbl="alignNode1" presStyleIdx="1" presStyleCnt="5">
        <dgm:presLayoutVars>
          <dgm:chMax val="1"/>
          <dgm:bulletEnabled/>
        </dgm:presLayoutVars>
      </dgm:prSet>
      <dgm:spPr/>
    </dgm:pt>
    <dgm:pt modelId="{3D012938-2072-40D1-824E-C70514D2E210}" type="pres">
      <dgm:prSet presAssocID="{4F5312CF-7F58-4712-B79F-E84391DDCBA0}" presName="descendantText" presStyleLbl="alignAccFollowNode1" presStyleIdx="1" presStyleCnt="5">
        <dgm:presLayoutVars>
          <dgm:bulletEnabled/>
        </dgm:presLayoutVars>
      </dgm:prSet>
      <dgm:spPr/>
    </dgm:pt>
    <dgm:pt modelId="{76DD2A4A-B97B-4F8F-8857-70226C6EE05F}" type="pres">
      <dgm:prSet presAssocID="{CDD6CA8C-B2A3-46D1-A935-E0061E42304B}" presName="sp" presStyleCnt="0"/>
      <dgm:spPr/>
    </dgm:pt>
    <dgm:pt modelId="{7FCDCFDA-EE7B-43D6-B18E-AF00A29CA111}" type="pres">
      <dgm:prSet presAssocID="{9EB03F8B-DA48-4FDF-9634-AE56FEF969D4}" presName="linNode" presStyleCnt="0"/>
      <dgm:spPr/>
    </dgm:pt>
    <dgm:pt modelId="{2B2C4ED8-C751-417F-8100-B3DB5D9ABB20}" type="pres">
      <dgm:prSet presAssocID="{9EB03F8B-DA48-4FDF-9634-AE56FEF969D4}" presName="parentText" presStyleLbl="alignNode1" presStyleIdx="2" presStyleCnt="5">
        <dgm:presLayoutVars>
          <dgm:chMax val="1"/>
          <dgm:bulletEnabled/>
        </dgm:presLayoutVars>
      </dgm:prSet>
      <dgm:spPr/>
    </dgm:pt>
    <dgm:pt modelId="{FADE82E3-DF17-4AF6-9E32-AC6A8E5813C8}" type="pres">
      <dgm:prSet presAssocID="{9EB03F8B-DA48-4FDF-9634-AE56FEF969D4}" presName="descendantText" presStyleLbl="alignAccFollowNode1" presStyleIdx="2" presStyleCnt="5">
        <dgm:presLayoutVars>
          <dgm:bulletEnabled/>
        </dgm:presLayoutVars>
      </dgm:prSet>
      <dgm:spPr/>
    </dgm:pt>
    <dgm:pt modelId="{15F123CB-A7C0-4141-A381-A62A7D1CA2C0}" type="pres">
      <dgm:prSet presAssocID="{D19320D7-F485-47D0-BCBC-D80F51884D52}" presName="sp" presStyleCnt="0"/>
      <dgm:spPr/>
    </dgm:pt>
    <dgm:pt modelId="{87F45070-72C1-4FC2-B323-22961C1E9C45}" type="pres">
      <dgm:prSet presAssocID="{0638EEF6-42B3-419C-B290-B650F904DA9A}" presName="linNode" presStyleCnt="0"/>
      <dgm:spPr/>
    </dgm:pt>
    <dgm:pt modelId="{0100114B-BF5A-4358-B39E-A3C34077FB1E}" type="pres">
      <dgm:prSet presAssocID="{0638EEF6-42B3-419C-B290-B650F904DA9A}" presName="parentText" presStyleLbl="alignNode1" presStyleIdx="3" presStyleCnt="5">
        <dgm:presLayoutVars>
          <dgm:chMax val="1"/>
          <dgm:bulletEnabled/>
        </dgm:presLayoutVars>
      </dgm:prSet>
      <dgm:spPr/>
    </dgm:pt>
    <dgm:pt modelId="{F628BB61-3555-46E8-A874-4278EC3AF454}" type="pres">
      <dgm:prSet presAssocID="{0638EEF6-42B3-419C-B290-B650F904DA9A}" presName="descendantText" presStyleLbl="alignAccFollowNode1" presStyleIdx="3" presStyleCnt="5">
        <dgm:presLayoutVars>
          <dgm:bulletEnabled/>
        </dgm:presLayoutVars>
      </dgm:prSet>
      <dgm:spPr/>
    </dgm:pt>
    <dgm:pt modelId="{F7E472A5-58A8-4ADA-87C0-9D0E1B404A37}" type="pres">
      <dgm:prSet presAssocID="{C9DA0ABB-8F00-417B-A3DD-028ED227713F}" presName="sp" presStyleCnt="0"/>
      <dgm:spPr/>
    </dgm:pt>
    <dgm:pt modelId="{C06299E9-C260-4ADC-A9E2-9993162C029A}" type="pres">
      <dgm:prSet presAssocID="{67899675-B0BE-4D1A-8C9B-E65B781CBA34}" presName="linNode" presStyleCnt="0"/>
      <dgm:spPr/>
    </dgm:pt>
    <dgm:pt modelId="{CFF9516A-0140-4B69-B44A-EA67C181BAF6}" type="pres">
      <dgm:prSet presAssocID="{67899675-B0BE-4D1A-8C9B-E65B781CBA34}" presName="parentText" presStyleLbl="alignNode1" presStyleIdx="4" presStyleCnt="5">
        <dgm:presLayoutVars>
          <dgm:chMax val="1"/>
          <dgm:bulletEnabled/>
        </dgm:presLayoutVars>
      </dgm:prSet>
      <dgm:spPr/>
    </dgm:pt>
    <dgm:pt modelId="{90812B62-1CCB-48D6-8F03-0B1AC27B29A3}" type="pres">
      <dgm:prSet presAssocID="{67899675-B0BE-4D1A-8C9B-E65B781CBA34}" presName="descendantText" presStyleLbl="alignAccFollowNode1" presStyleIdx="4" presStyleCnt="5">
        <dgm:presLayoutVars>
          <dgm:bulletEnabled/>
        </dgm:presLayoutVars>
      </dgm:prSet>
      <dgm:spPr/>
    </dgm:pt>
  </dgm:ptLst>
  <dgm:cxnLst>
    <dgm:cxn modelId="{F604C00A-CA79-4239-85C8-C48F58E79B54}" srcId="{5BD5377F-73A5-45C8-B303-F18ED3778EBD}" destId="{0638EEF6-42B3-419C-B290-B650F904DA9A}" srcOrd="3" destOrd="0" parTransId="{A3BC75C3-2B62-49F1-9F52-149798C530A7}" sibTransId="{C9DA0ABB-8F00-417B-A3DD-028ED227713F}"/>
    <dgm:cxn modelId="{3B84ED1F-BB0D-437F-8164-406A66B0483F}" srcId="{0638EEF6-42B3-419C-B290-B650F904DA9A}" destId="{3805AF2A-6776-401D-AE5C-401983DB9B2B}" srcOrd="0" destOrd="0" parTransId="{B19056CD-F5C2-4495-8EA4-6F1E6CB26660}" sibTransId="{66C1A284-7874-43EE-B9EB-FFD202111E7D}"/>
    <dgm:cxn modelId="{F6A5362A-9504-4838-865F-2099ECE3033E}" srcId="{E543AB82-FEC3-4304-8F0E-DAFB23D374BE}" destId="{DFA1B0A8-8358-43D0-BB2B-183DA8EA1539}" srcOrd="0" destOrd="0" parTransId="{4ED412B4-C5A1-457C-B1DD-4CA8E84D1E27}" sibTransId="{0D50F3D7-477E-470E-97DC-3C23BA6A1F36}"/>
    <dgm:cxn modelId="{2BF87C2F-0AD7-4AFC-80E6-D08884B0C018}" srcId="{4F5312CF-7F58-4712-B79F-E84391DDCBA0}" destId="{A8F0BAA0-67D7-476B-8AB1-C5C1B09E5214}" srcOrd="0" destOrd="0" parTransId="{123CBEBF-5937-4EE4-B335-0C5AD1B81C8A}" sibTransId="{4F4905A4-7992-4894-BA2C-A202055EB57B}"/>
    <dgm:cxn modelId="{12CB3331-FB7A-4019-9530-C23C74BF87F8}" srcId="{9EB03F8B-DA48-4FDF-9634-AE56FEF969D4}" destId="{AA0EA315-B567-4BD5-AA1D-777E9E75F94C}" srcOrd="0" destOrd="0" parTransId="{900D9A9A-8F43-42D7-969E-68609C7CCEF3}" sibTransId="{DC4D92E9-4844-45A8-A0CD-8E1B56F2B260}"/>
    <dgm:cxn modelId="{6A032036-E8E2-429D-AAC5-74245C83D75C}" srcId="{5BD5377F-73A5-45C8-B303-F18ED3778EBD}" destId="{67899675-B0BE-4D1A-8C9B-E65B781CBA34}" srcOrd="4" destOrd="0" parTransId="{A4B15293-5D96-46DC-AC27-BA7301B7AD07}" sibTransId="{5196229D-29DE-4675-AD32-A8835EDF3BEB}"/>
    <dgm:cxn modelId="{4C06DB4A-373E-4490-B491-FEBCF310AED0}" type="presOf" srcId="{DFA1B0A8-8358-43D0-BB2B-183DA8EA1539}" destId="{0F093007-2059-4132-B28F-E1ED0E069F09}" srcOrd="0" destOrd="0" presId="urn:microsoft.com/office/officeart/2016/7/layout/VerticalSolidActionList"/>
    <dgm:cxn modelId="{C38EB173-599D-4BA3-9D28-11637FDF651E}" srcId="{5BD5377F-73A5-45C8-B303-F18ED3778EBD}" destId="{E543AB82-FEC3-4304-8F0E-DAFB23D374BE}" srcOrd="0" destOrd="0" parTransId="{07CED4FA-2855-4DC0-9FE4-8F3524F88327}" sibTransId="{1D0B2D7F-037D-4476-80E7-D99BD939568B}"/>
    <dgm:cxn modelId="{497BF177-9F4B-4D84-93CE-06E611A57DB4}" type="presOf" srcId="{3805AF2A-6776-401D-AE5C-401983DB9B2B}" destId="{F628BB61-3555-46E8-A874-4278EC3AF454}" srcOrd="0" destOrd="0" presId="urn:microsoft.com/office/officeart/2016/7/layout/VerticalSolidActionList"/>
    <dgm:cxn modelId="{AF7BC082-8E14-4B23-95A7-6FE291AB6E47}" type="presOf" srcId="{67899675-B0BE-4D1A-8C9B-E65B781CBA34}" destId="{CFF9516A-0140-4B69-B44A-EA67C181BAF6}" srcOrd="0" destOrd="0" presId="urn:microsoft.com/office/officeart/2016/7/layout/VerticalSolidActionList"/>
    <dgm:cxn modelId="{D3772385-1F4D-4DD2-BF46-B72284D23F34}" type="presOf" srcId="{9EB03F8B-DA48-4FDF-9634-AE56FEF969D4}" destId="{2B2C4ED8-C751-417F-8100-B3DB5D9ABB20}" srcOrd="0" destOrd="0" presId="urn:microsoft.com/office/officeart/2016/7/layout/VerticalSolidActionList"/>
    <dgm:cxn modelId="{8DB22F8D-5116-4D4A-9854-443C05773148}" type="presOf" srcId="{AA0EA315-B567-4BD5-AA1D-777E9E75F94C}" destId="{FADE82E3-DF17-4AF6-9E32-AC6A8E5813C8}" srcOrd="0" destOrd="0" presId="urn:microsoft.com/office/officeart/2016/7/layout/VerticalSolidActionList"/>
    <dgm:cxn modelId="{16B3538F-7730-4679-AF2A-39BA334F3731}" srcId="{5BD5377F-73A5-45C8-B303-F18ED3778EBD}" destId="{9EB03F8B-DA48-4FDF-9634-AE56FEF969D4}" srcOrd="2" destOrd="0" parTransId="{0D8E70B1-819B-4001-B5BC-17F38A3A6F45}" sibTransId="{D19320D7-F485-47D0-BCBC-D80F51884D52}"/>
    <dgm:cxn modelId="{9BDD6797-AC8F-4586-978F-C0272CAD3523}" type="presOf" srcId="{FCCB72A4-4A6C-4ECE-A5F8-A49F45CCAEC7}" destId="{90812B62-1CCB-48D6-8F03-0B1AC27B29A3}" srcOrd="0" destOrd="0" presId="urn:microsoft.com/office/officeart/2016/7/layout/VerticalSolidActionList"/>
    <dgm:cxn modelId="{2C579E9A-ADB1-4050-958D-9B0E7BD488CD}" type="presOf" srcId="{0638EEF6-42B3-419C-B290-B650F904DA9A}" destId="{0100114B-BF5A-4358-B39E-A3C34077FB1E}" srcOrd="0" destOrd="0" presId="urn:microsoft.com/office/officeart/2016/7/layout/VerticalSolidActionList"/>
    <dgm:cxn modelId="{3C86EBC1-98CD-4CDD-B677-BA111C94FD1E}" srcId="{5BD5377F-73A5-45C8-B303-F18ED3778EBD}" destId="{4F5312CF-7F58-4712-B79F-E84391DDCBA0}" srcOrd="1" destOrd="0" parTransId="{ED7FD613-349E-47AD-A252-CD37F711974B}" sibTransId="{CDD6CA8C-B2A3-46D1-A935-E0061E42304B}"/>
    <dgm:cxn modelId="{CEE9E1CD-CA08-4F6C-B171-850352535E37}" type="presOf" srcId="{E543AB82-FEC3-4304-8F0E-DAFB23D374BE}" destId="{C1A97AE4-564A-4C75-B58D-85D6B0ED8173}" srcOrd="0" destOrd="0" presId="urn:microsoft.com/office/officeart/2016/7/layout/VerticalSolidActionList"/>
    <dgm:cxn modelId="{6177D1DD-F66B-4254-9E62-29F9375493E1}" type="presOf" srcId="{5BD5377F-73A5-45C8-B303-F18ED3778EBD}" destId="{D9F342AD-394F-4F44-B12E-5123EEE731F0}" srcOrd="0" destOrd="0" presId="urn:microsoft.com/office/officeart/2016/7/layout/VerticalSolidActionList"/>
    <dgm:cxn modelId="{A92762E1-F014-401B-891C-2CC93713EDE5}" type="presOf" srcId="{A8F0BAA0-67D7-476B-8AB1-C5C1B09E5214}" destId="{3D012938-2072-40D1-824E-C70514D2E210}" srcOrd="0" destOrd="0" presId="urn:microsoft.com/office/officeart/2016/7/layout/VerticalSolidActionList"/>
    <dgm:cxn modelId="{FE949FE8-BE5E-4F52-A86F-C25A30034E01}" srcId="{67899675-B0BE-4D1A-8C9B-E65B781CBA34}" destId="{FCCB72A4-4A6C-4ECE-A5F8-A49F45CCAEC7}" srcOrd="0" destOrd="0" parTransId="{A56FB8D0-E0C1-4E7D-92B5-ED4DCE56E540}" sibTransId="{6C2FA701-B11C-417A-9E89-9514D8DB50C9}"/>
    <dgm:cxn modelId="{052AB5EC-4DEA-42CC-AA1E-531331794B2E}" type="presOf" srcId="{4F5312CF-7F58-4712-B79F-E84391DDCBA0}" destId="{246AD48A-8ACA-4362-90EE-1497E1291936}" srcOrd="0" destOrd="0" presId="urn:microsoft.com/office/officeart/2016/7/layout/VerticalSolidActionList"/>
    <dgm:cxn modelId="{7A263B7D-906B-4276-ACEE-F8EF213AD792}" type="presParOf" srcId="{D9F342AD-394F-4F44-B12E-5123EEE731F0}" destId="{A181E3DC-610A-47FA-9954-EEB61E3B725A}" srcOrd="0" destOrd="0" presId="urn:microsoft.com/office/officeart/2016/7/layout/VerticalSolidActionList"/>
    <dgm:cxn modelId="{CA0CF069-0550-4567-8480-04D4DA6AEB84}" type="presParOf" srcId="{A181E3DC-610A-47FA-9954-EEB61E3B725A}" destId="{C1A97AE4-564A-4C75-B58D-85D6B0ED8173}" srcOrd="0" destOrd="0" presId="urn:microsoft.com/office/officeart/2016/7/layout/VerticalSolidActionList"/>
    <dgm:cxn modelId="{40AD5658-E42E-4C85-8F72-A76941D4377E}" type="presParOf" srcId="{A181E3DC-610A-47FA-9954-EEB61E3B725A}" destId="{0F093007-2059-4132-B28F-E1ED0E069F09}" srcOrd="1" destOrd="0" presId="urn:microsoft.com/office/officeart/2016/7/layout/VerticalSolidActionList"/>
    <dgm:cxn modelId="{BB94894E-AC40-449E-80FE-C70EBB012E44}" type="presParOf" srcId="{D9F342AD-394F-4F44-B12E-5123EEE731F0}" destId="{F7FA32E6-105F-45D8-9A8C-883855313293}" srcOrd="1" destOrd="0" presId="urn:microsoft.com/office/officeart/2016/7/layout/VerticalSolidActionList"/>
    <dgm:cxn modelId="{BD0174DA-9B82-47CC-ACAE-4DC45A8FF31B}" type="presParOf" srcId="{D9F342AD-394F-4F44-B12E-5123EEE731F0}" destId="{01C39E61-3C03-478B-A761-0E1C54E65F45}" srcOrd="2" destOrd="0" presId="urn:microsoft.com/office/officeart/2016/7/layout/VerticalSolidActionList"/>
    <dgm:cxn modelId="{FAC6E19F-7C4C-4945-8462-889168FDE084}" type="presParOf" srcId="{01C39E61-3C03-478B-A761-0E1C54E65F45}" destId="{246AD48A-8ACA-4362-90EE-1497E1291936}" srcOrd="0" destOrd="0" presId="urn:microsoft.com/office/officeart/2016/7/layout/VerticalSolidActionList"/>
    <dgm:cxn modelId="{623409C4-1F4E-42A7-8348-0E25448F70E8}" type="presParOf" srcId="{01C39E61-3C03-478B-A761-0E1C54E65F45}" destId="{3D012938-2072-40D1-824E-C70514D2E210}" srcOrd="1" destOrd="0" presId="urn:microsoft.com/office/officeart/2016/7/layout/VerticalSolidActionList"/>
    <dgm:cxn modelId="{F7EA1D7E-D394-4770-8653-52D04CC6CAE2}" type="presParOf" srcId="{D9F342AD-394F-4F44-B12E-5123EEE731F0}" destId="{76DD2A4A-B97B-4F8F-8857-70226C6EE05F}" srcOrd="3" destOrd="0" presId="urn:microsoft.com/office/officeart/2016/7/layout/VerticalSolidActionList"/>
    <dgm:cxn modelId="{18403CF0-0C85-426A-B8F8-BEE427251088}" type="presParOf" srcId="{D9F342AD-394F-4F44-B12E-5123EEE731F0}" destId="{7FCDCFDA-EE7B-43D6-B18E-AF00A29CA111}" srcOrd="4" destOrd="0" presId="urn:microsoft.com/office/officeart/2016/7/layout/VerticalSolidActionList"/>
    <dgm:cxn modelId="{CBE4C90A-6506-4C13-A717-1FC7FB2BA086}" type="presParOf" srcId="{7FCDCFDA-EE7B-43D6-B18E-AF00A29CA111}" destId="{2B2C4ED8-C751-417F-8100-B3DB5D9ABB20}" srcOrd="0" destOrd="0" presId="urn:microsoft.com/office/officeart/2016/7/layout/VerticalSolidActionList"/>
    <dgm:cxn modelId="{F839886B-D6C3-4297-871E-63ACF26097C7}" type="presParOf" srcId="{7FCDCFDA-EE7B-43D6-B18E-AF00A29CA111}" destId="{FADE82E3-DF17-4AF6-9E32-AC6A8E5813C8}" srcOrd="1" destOrd="0" presId="urn:microsoft.com/office/officeart/2016/7/layout/VerticalSolidActionList"/>
    <dgm:cxn modelId="{3E0A7595-97F9-4AE3-A10A-91FB136FFF47}" type="presParOf" srcId="{D9F342AD-394F-4F44-B12E-5123EEE731F0}" destId="{15F123CB-A7C0-4141-A381-A62A7D1CA2C0}" srcOrd="5" destOrd="0" presId="urn:microsoft.com/office/officeart/2016/7/layout/VerticalSolidActionList"/>
    <dgm:cxn modelId="{4373BC2C-F05F-47A3-8B02-9AF6A70937D0}" type="presParOf" srcId="{D9F342AD-394F-4F44-B12E-5123EEE731F0}" destId="{87F45070-72C1-4FC2-B323-22961C1E9C45}" srcOrd="6" destOrd="0" presId="urn:microsoft.com/office/officeart/2016/7/layout/VerticalSolidActionList"/>
    <dgm:cxn modelId="{49E8AE3C-0DAC-4C26-8794-F57C8379BF92}" type="presParOf" srcId="{87F45070-72C1-4FC2-B323-22961C1E9C45}" destId="{0100114B-BF5A-4358-B39E-A3C34077FB1E}" srcOrd="0" destOrd="0" presId="urn:microsoft.com/office/officeart/2016/7/layout/VerticalSolidActionList"/>
    <dgm:cxn modelId="{693D206F-7C74-4CD1-9318-F201B31E1B04}" type="presParOf" srcId="{87F45070-72C1-4FC2-B323-22961C1E9C45}" destId="{F628BB61-3555-46E8-A874-4278EC3AF454}" srcOrd="1" destOrd="0" presId="urn:microsoft.com/office/officeart/2016/7/layout/VerticalSolidActionList"/>
    <dgm:cxn modelId="{5FEFA86C-7FFA-4E71-96AB-7D470433C63D}" type="presParOf" srcId="{D9F342AD-394F-4F44-B12E-5123EEE731F0}" destId="{F7E472A5-58A8-4ADA-87C0-9D0E1B404A37}" srcOrd="7" destOrd="0" presId="urn:microsoft.com/office/officeart/2016/7/layout/VerticalSolidActionList"/>
    <dgm:cxn modelId="{1C730382-07A3-47A1-AB78-4D7AF8FA0788}" type="presParOf" srcId="{D9F342AD-394F-4F44-B12E-5123EEE731F0}" destId="{C06299E9-C260-4ADC-A9E2-9993162C029A}" srcOrd="8" destOrd="0" presId="urn:microsoft.com/office/officeart/2016/7/layout/VerticalSolidActionList"/>
    <dgm:cxn modelId="{35BDEAE3-AA9B-4A38-ACF7-357E565EB15B}" type="presParOf" srcId="{C06299E9-C260-4ADC-A9E2-9993162C029A}" destId="{CFF9516A-0140-4B69-B44A-EA67C181BAF6}" srcOrd="0" destOrd="0" presId="urn:microsoft.com/office/officeart/2016/7/layout/VerticalSolidActionList"/>
    <dgm:cxn modelId="{4D83FFF3-DBFD-4680-BD14-28F0335D4F48}" type="presParOf" srcId="{C06299E9-C260-4ADC-A9E2-9993162C029A}" destId="{90812B62-1CCB-48D6-8F03-0B1AC27B29A3}"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6724F3-3239-45B1-93A5-0A8AD61D352C}" type="doc">
      <dgm:prSet loTypeId="urn:microsoft.com/office/officeart/2018/2/layout/IconVerticalSolidList" loCatId="icon" qsTypeId="urn:microsoft.com/office/officeart/2005/8/quickstyle/simple1" qsCatId="simple" csTypeId="urn:microsoft.com/office/officeart/2018/5/colors/Iconchunking_neutralbg_accent6_2" csCatId="accent6" phldr="1"/>
      <dgm:spPr/>
    </dgm:pt>
    <dgm:pt modelId="{B7CC0BFE-6953-42E3-8260-DB143D589C2A}">
      <dgm:prSet phldr="0"/>
      <dgm:spPr/>
      <dgm:t>
        <a:bodyPr/>
        <a:lstStyle/>
        <a:p>
          <a:pPr>
            <a:lnSpc>
              <a:spcPct val="100000"/>
            </a:lnSpc>
          </a:pPr>
          <a:r>
            <a:rPr lang="en-US" b="1" dirty="0">
              <a:latin typeface="Calibri"/>
              <a:cs typeface="Calibri"/>
            </a:rPr>
            <a:t>Consolidated (NOFO) Application Submitted by CoC</a:t>
          </a:r>
          <a:endParaRPr lang="en-US" b="1" dirty="0"/>
        </a:p>
      </dgm:t>
    </dgm:pt>
    <dgm:pt modelId="{F68FEE52-65FC-474B-B9B4-426EAD1F2C22}" type="parTrans" cxnId="{75401D5E-9D68-4BE6-B31F-0A2C3ED007F1}">
      <dgm:prSet/>
      <dgm:spPr/>
      <dgm:t>
        <a:bodyPr/>
        <a:lstStyle/>
        <a:p>
          <a:endParaRPr lang="en-US"/>
        </a:p>
      </dgm:t>
    </dgm:pt>
    <dgm:pt modelId="{003282EE-CBAB-4921-99F0-B4B405656491}" type="sibTrans" cxnId="{75401D5E-9D68-4BE6-B31F-0A2C3ED007F1}">
      <dgm:prSet/>
      <dgm:spPr/>
      <dgm:t>
        <a:bodyPr/>
        <a:lstStyle/>
        <a:p>
          <a:endParaRPr lang="en-US"/>
        </a:p>
      </dgm:t>
    </dgm:pt>
    <dgm:pt modelId="{C433A262-551D-4B53-B159-E0A02BCDC949}">
      <dgm:prSet phldr="0"/>
      <dgm:spPr/>
      <dgm:t>
        <a:bodyPr/>
        <a:lstStyle/>
        <a:p>
          <a:pPr>
            <a:lnSpc>
              <a:spcPct val="100000"/>
            </a:lnSpc>
          </a:pPr>
          <a:r>
            <a:rPr lang="en-US" b="1" dirty="0">
              <a:latin typeface="Calibri"/>
              <a:cs typeface="Calibri"/>
            </a:rPr>
            <a:t>Competition/Application Information Released and Community is Notified</a:t>
          </a:r>
        </a:p>
      </dgm:t>
    </dgm:pt>
    <dgm:pt modelId="{BFBEA65A-8229-4AC3-9859-20A9BB20B3A6}" type="parTrans" cxnId="{99FD44B6-65F6-47C0-B3E4-18EA3D594870}">
      <dgm:prSet/>
      <dgm:spPr/>
      <dgm:t>
        <a:bodyPr/>
        <a:lstStyle/>
        <a:p>
          <a:endParaRPr lang="en-US"/>
        </a:p>
      </dgm:t>
    </dgm:pt>
    <dgm:pt modelId="{A5D1AC6A-68E0-4A9C-BBB6-55DDEF6CBD21}" type="sibTrans" cxnId="{99FD44B6-65F6-47C0-B3E4-18EA3D594870}">
      <dgm:prSet/>
      <dgm:spPr/>
      <dgm:t>
        <a:bodyPr/>
        <a:lstStyle/>
        <a:p>
          <a:endParaRPr lang="en-US"/>
        </a:p>
      </dgm:t>
    </dgm:pt>
    <dgm:pt modelId="{1CE85A11-395D-4EB0-90F6-9CECAA2F417D}">
      <dgm:prSet phldr="0"/>
      <dgm:spPr/>
      <dgm:t>
        <a:bodyPr/>
        <a:lstStyle/>
        <a:p>
          <a:pPr>
            <a:lnSpc>
              <a:spcPct val="100000"/>
            </a:lnSpc>
          </a:pPr>
          <a:r>
            <a:rPr lang="en-US" b="1" dirty="0">
              <a:latin typeface="Calibri"/>
              <a:cs typeface="Calibri"/>
            </a:rPr>
            <a:t>CoC Provides Informational and Instructional Trainings and Technical Assistance</a:t>
          </a:r>
        </a:p>
      </dgm:t>
    </dgm:pt>
    <dgm:pt modelId="{E97AE348-40A7-42A7-861E-63D211A42805}" type="parTrans" cxnId="{8D38A45E-479B-447E-90ED-3B4C95246612}">
      <dgm:prSet/>
      <dgm:spPr/>
      <dgm:t>
        <a:bodyPr/>
        <a:lstStyle/>
        <a:p>
          <a:endParaRPr lang="en-US"/>
        </a:p>
      </dgm:t>
    </dgm:pt>
    <dgm:pt modelId="{978B593A-9ADA-4F94-8E84-E7A917155300}" type="sibTrans" cxnId="{8D38A45E-479B-447E-90ED-3B4C95246612}">
      <dgm:prSet/>
      <dgm:spPr/>
      <dgm:t>
        <a:bodyPr/>
        <a:lstStyle/>
        <a:p>
          <a:endParaRPr lang="en-US"/>
        </a:p>
      </dgm:t>
    </dgm:pt>
    <dgm:pt modelId="{64CE0833-9B3B-47DB-90DC-267F81676F90}">
      <dgm:prSet phldr="0"/>
      <dgm:spPr/>
      <dgm:t>
        <a:bodyPr/>
        <a:lstStyle/>
        <a:p>
          <a:pPr>
            <a:lnSpc>
              <a:spcPct val="100000"/>
            </a:lnSpc>
          </a:pPr>
          <a:r>
            <a:rPr lang="en-US" b="1" dirty="0">
              <a:latin typeface="Calibri"/>
              <a:cs typeface="Calibri"/>
            </a:rPr>
            <a:t>CoC Project Applications Due</a:t>
          </a:r>
        </a:p>
      </dgm:t>
    </dgm:pt>
    <dgm:pt modelId="{68F896C6-8935-4B82-ADEE-1C32F8C124EE}" type="parTrans" cxnId="{CAAB625A-291D-49FE-8A25-2D44D09C3B2C}">
      <dgm:prSet/>
      <dgm:spPr/>
      <dgm:t>
        <a:bodyPr/>
        <a:lstStyle/>
        <a:p>
          <a:endParaRPr lang="en-US"/>
        </a:p>
      </dgm:t>
    </dgm:pt>
    <dgm:pt modelId="{FD290177-0482-4B49-B6A0-D94622AEEBC6}" type="sibTrans" cxnId="{CAAB625A-291D-49FE-8A25-2D44D09C3B2C}">
      <dgm:prSet/>
      <dgm:spPr/>
      <dgm:t>
        <a:bodyPr/>
        <a:lstStyle/>
        <a:p>
          <a:endParaRPr lang="en-US"/>
        </a:p>
      </dgm:t>
    </dgm:pt>
    <dgm:pt modelId="{3FCD83E4-C8E9-4775-BDB6-3B01234418C9}">
      <dgm:prSet phldr="0"/>
      <dgm:spPr/>
      <dgm:t>
        <a:bodyPr/>
        <a:lstStyle/>
        <a:p>
          <a:pPr>
            <a:lnSpc>
              <a:spcPct val="100000"/>
            </a:lnSpc>
          </a:pPr>
          <a:r>
            <a:rPr lang="en-US" b="1" dirty="0">
              <a:latin typeface="Calibri"/>
              <a:cs typeface="Calibri"/>
            </a:rPr>
            <a:t>CoC Staff Provides Applications to SPEC</a:t>
          </a:r>
        </a:p>
      </dgm:t>
    </dgm:pt>
    <dgm:pt modelId="{8603E54D-054A-4C43-BE81-5F0196AD96F0}" type="parTrans" cxnId="{F0EA51C3-A3C9-4B3C-96A2-DD8E8E95B104}">
      <dgm:prSet/>
      <dgm:spPr/>
      <dgm:t>
        <a:bodyPr/>
        <a:lstStyle/>
        <a:p>
          <a:endParaRPr lang="en-US"/>
        </a:p>
      </dgm:t>
    </dgm:pt>
    <dgm:pt modelId="{3D73D3E5-960D-4DC1-8B7A-3658DDDC2958}" type="sibTrans" cxnId="{F0EA51C3-A3C9-4B3C-96A2-DD8E8E95B104}">
      <dgm:prSet/>
      <dgm:spPr/>
      <dgm:t>
        <a:bodyPr/>
        <a:lstStyle/>
        <a:p>
          <a:endParaRPr lang="en-US"/>
        </a:p>
      </dgm:t>
    </dgm:pt>
    <dgm:pt modelId="{92E8B04A-3F6E-4B93-91CA-CA039E3BFF46}">
      <dgm:prSet phldr="0"/>
      <dgm:spPr/>
      <dgm:t>
        <a:bodyPr/>
        <a:lstStyle/>
        <a:p>
          <a:pPr>
            <a:lnSpc>
              <a:spcPct val="100000"/>
            </a:lnSpc>
          </a:pPr>
          <a:r>
            <a:rPr lang="en-US" b="1" dirty="0">
              <a:latin typeface="Calibri"/>
              <a:cs typeface="Calibri"/>
            </a:rPr>
            <a:t>SPEC Reviews Applications and Completes Ranking &amp; Review</a:t>
          </a:r>
        </a:p>
      </dgm:t>
    </dgm:pt>
    <dgm:pt modelId="{68A5B964-3969-48A2-9879-B624249792AB}" type="parTrans" cxnId="{6DE4848B-AE03-41B0-856C-6B20927FF43A}">
      <dgm:prSet/>
      <dgm:spPr/>
      <dgm:t>
        <a:bodyPr/>
        <a:lstStyle/>
        <a:p>
          <a:endParaRPr lang="en-US"/>
        </a:p>
      </dgm:t>
    </dgm:pt>
    <dgm:pt modelId="{5B88413B-30CE-46F8-AA0E-06129CBC8D86}" type="sibTrans" cxnId="{6DE4848B-AE03-41B0-856C-6B20927FF43A}">
      <dgm:prSet/>
      <dgm:spPr/>
      <dgm:t>
        <a:bodyPr/>
        <a:lstStyle/>
        <a:p>
          <a:endParaRPr lang="en-US"/>
        </a:p>
      </dgm:t>
    </dgm:pt>
    <dgm:pt modelId="{0E250F08-8F4C-4FA5-8AAF-EC9C806DC822}">
      <dgm:prSet phldr="0"/>
      <dgm:spPr/>
      <dgm:t>
        <a:bodyPr/>
        <a:lstStyle/>
        <a:p>
          <a:pPr>
            <a:lnSpc>
              <a:spcPct val="100000"/>
            </a:lnSpc>
          </a:pPr>
          <a:r>
            <a:rPr lang="en-US" b="1" dirty="0">
              <a:latin typeface="Calibri"/>
              <a:cs typeface="Calibri"/>
            </a:rPr>
            <a:t>Funding Recommendations Announced &amp; Voted on by CoC Board/Membership</a:t>
          </a:r>
        </a:p>
      </dgm:t>
    </dgm:pt>
    <dgm:pt modelId="{8EEB0373-AA4B-442C-8885-60C7EDE98428}" type="parTrans" cxnId="{36E36639-3BCF-4681-BDF5-54047E42E8B1}">
      <dgm:prSet/>
      <dgm:spPr/>
      <dgm:t>
        <a:bodyPr/>
        <a:lstStyle/>
        <a:p>
          <a:endParaRPr lang="en-US"/>
        </a:p>
      </dgm:t>
    </dgm:pt>
    <dgm:pt modelId="{25BBC703-BD65-4CAA-9375-0E5144A29C90}" type="sibTrans" cxnId="{36E36639-3BCF-4681-BDF5-54047E42E8B1}">
      <dgm:prSet/>
      <dgm:spPr/>
      <dgm:t>
        <a:bodyPr/>
        <a:lstStyle/>
        <a:p>
          <a:endParaRPr lang="en-US"/>
        </a:p>
      </dgm:t>
    </dgm:pt>
    <dgm:pt modelId="{66C9AED9-B696-4108-BA21-35D407CDC640}" type="pres">
      <dgm:prSet presAssocID="{956724F3-3239-45B1-93A5-0A8AD61D352C}" presName="root" presStyleCnt="0">
        <dgm:presLayoutVars>
          <dgm:dir/>
          <dgm:resizeHandles val="exact"/>
        </dgm:presLayoutVars>
      </dgm:prSet>
      <dgm:spPr/>
    </dgm:pt>
    <dgm:pt modelId="{B200BDD5-C7CC-4201-BD82-8D0E89CF1692}" type="pres">
      <dgm:prSet presAssocID="{C433A262-551D-4B53-B159-E0A02BCDC949}" presName="compNode" presStyleCnt="0"/>
      <dgm:spPr/>
    </dgm:pt>
    <dgm:pt modelId="{3D78CA86-1155-4FBC-B348-3C31039BB2C6}" type="pres">
      <dgm:prSet presAssocID="{C433A262-551D-4B53-B159-E0A02BCDC949}" presName="bgRect" presStyleLbl="bgShp" presStyleIdx="0" presStyleCnt="7"/>
      <dgm:spPr/>
    </dgm:pt>
    <dgm:pt modelId="{51720BA3-41AC-4D45-9923-8D8EDB68B476}" type="pres">
      <dgm:prSet presAssocID="{C433A262-551D-4B53-B159-E0A02BCDC949}"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D19A7333-08A6-4AC8-97A4-75A43BCBE733}" type="pres">
      <dgm:prSet presAssocID="{C433A262-551D-4B53-B159-E0A02BCDC949}" presName="spaceRect" presStyleCnt="0"/>
      <dgm:spPr/>
    </dgm:pt>
    <dgm:pt modelId="{BD301D7C-1396-4EC6-85EC-2B94FF81A121}" type="pres">
      <dgm:prSet presAssocID="{C433A262-551D-4B53-B159-E0A02BCDC949}" presName="parTx" presStyleLbl="revTx" presStyleIdx="0" presStyleCnt="7">
        <dgm:presLayoutVars>
          <dgm:chMax val="0"/>
          <dgm:chPref val="0"/>
        </dgm:presLayoutVars>
      </dgm:prSet>
      <dgm:spPr/>
    </dgm:pt>
    <dgm:pt modelId="{5C7017A5-B02E-4A9F-8597-57254B78B6A6}" type="pres">
      <dgm:prSet presAssocID="{A5D1AC6A-68E0-4A9C-BBB6-55DDEF6CBD21}" presName="sibTrans" presStyleCnt="0"/>
      <dgm:spPr/>
    </dgm:pt>
    <dgm:pt modelId="{6E7EF79B-B382-4503-B7F9-376001D22C3D}" type="pres">
      <dgm:prSet presAssocID="{1CE85A11-395D-4EB0-90F6-9CECAA2F417D}" presName="compNode" presStyleCnt="0"/>
      <dgm:spPr/>
    </dgm:pt>
    <dgm:pt modelId="{08D4822D-9899-4EC4-B9C8-BBE3A6C080E6}" type="pres">
      <dgm:prSet presAssocID="{1CE85A11-395D-4EB0-90F6-9CECAA2F417D}" presName="bgRect" presStyleLbl="bgShp" presStyleIdx="1" presStyleCnt="7"/>
      <dgm:spPr/>
    </dgm:pt>
    <dgm:pt modelId="{CB182B6A-FCE4-489C-B469-18E3BD5D05A9}" type="pres">
      <dgm:prSet presAssocID="{1CE85A11-395D-4EB0-90F6-9CECAA2F417D}"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odcast"/>
        </a:ext>
      </dgm:extLst>
    </dgm:pt>
    <dgm:pt modelId="{DB27E6BD-0325-4DA4-8E5A-0D594F4C0DB1}" type="pres">
      <dgm:prSet presAssocID="{1CE85A11-395D-4EB0-90F6-9CECAA2F417D}" presName="spaceRect" presStyleCnt="0"/>
      <dgm:spPr/>
    </dgm:pt>
    <dgm:pt modelId="{9B276189-50FF-4636-BC61-72206C4E12CF}" type="pres">
      <dgm:prSet presAssocID="{1CE85A11-395D-4EB0-90F6-9CECAA2F417D}" presName="parTx" presStyleLbl="revTx" presStyleIdx="1" presStyleCnt="7">
        <dgm:presLayoutVars>
          <dgm:chMax val="0"/>
          <dgm:chPref val="0"/>
        </dgm:presLayoutVars>
      </dgm:prSet>
      <dgm:spPr/>
    </dgm:pt>
    <dgm:pt modelId="{8184D5D9-103E-4580-8944-D0B0AA5FDC49}" type="pres">
      <dgm:prSet presAssocID="{978B593A-9ADA-4F94-8E84-E7A917155300}" presName="sibTrans" presStyleCnt="0"/>
      <dgm:spPr/>
    </dgm:pt>
    <dgm:pt modelId="{A735ABD7-A640-4D62-9F89-21D0AB7B6989}" type="pres">
      <dgm:prSet presAssocID="{64CE0833-9B3B-47DB-90DC-267F81676F90}" presName="compNode" presStyleCnt="0"/>
      <dgm:spPr/>
    </dgm:pt>
    <dgm:pt modelId="{7EDDDA4F-7376-466B-AD53-10332AB90F11}" type="pres">
      <dgm:prSet presAssocID="{64CE0833-9B3B-47DB-90DC-267F81676F90}" presName="bgRect" presStyleLbl="bgShp" presStyleIdx="2" presStyleCnt="7" custLinFactNeighborX="5733" custLinFactNeighborY="-1939"/>
      <dgm:spPr/>
    </dgm:pt>
    <dgm:pt modelId="{6B14E726-1B16-46D7-AAF5-A67B3727E595}" type="pres">
      <dgm:prSet presAssocID="{64CE0833-9B3B-47DB-90DC-267F81676F90}"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9955EF8C-5DF7-4913-8252-3630A8B1FB26}" type="pres">
      <dgm:prSet presAssocID="{64CE0833-9B3B-47DB-90DC-267F81676F90}" presName="spaceRect" presStyleCnt="0"/>
      <dgm:spPr/>
    </dgm:pt>
    <dgm:pt modelId="{3DAEB741-DFF8-454C-8055-2E035268E68E}" type="pres">
      <dgm:prSet presAssocID="{64CE0833-9B3B-47DB-90DC-267F81676F90}" presName="parTx" presStyleLbl="revTx" presStyleIdx="2" presStyleCnt="7">
        <dgm:presLayoutVars>
          <dgm:chMax val="0"/>
          <dgm:chPref val="0"/>
        </dgm:presLayoutVars>
      </dgm:prSet>
      <dgm:spPr/>
    </dgm:pt>
    <dgm:pt modelId="{E893200C-1C0F-4DFE-86C7-4C7311EC0344}" type="pres">
      <dgm:prSet presAssocID="{FD290177-0482-4B49-B6A0-D94622AEEBC6}" presName="sibTrans" presStyleCnt="0"/>
      <dgm:spPr/>
    </dgm:pt>
    <dgm:pt modelId="{C6A0426D-2208-4FB0-863C-BCC132452F4D}" type="pres">
      <dgm:prSet presAssocID="{3FCD83E4-C8E9-4775-BDB6-3B01234418C9}" presName="compNode" presStyleCnt="0"/>
      <dgm:spPr/>
    </dgm:pt>
    <dgm:pt modelId="{7599EE11-BF3A-4825-A021-CC6A45C95D41}" type="pres">
      <dgm:prSet presAssocID="{3FCD83E4-C8E9-4775-BDB6-3B01234418C9}" presName="bgRect" presStyleLbl="bgShp" presStyleIdx="3" presStyleCnt="7"/>
      <dgm:spPr/>
    </dgm:pt>
    <dgm:pt modelId="{42710DD1-CEAA-489D-8F74-A534F610D916}" type="pres">
      <dgm:prSet presAssocID="{3FCD83E4-C8E9-4775-BDB6-3B01234418C9}"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
        </a:ext>
      </dgm:extLst>
    </dgm:pt>
    <dgm:pt modelId="{DDB71E9F-D4C9-4B72-A996-35F461DAFCD0}" type="pres">
      <dgm:prSet presAssocID="{3FCD83E4-C8E9-4775-BDB6-3B01234418C9}" presName="spaceRect" presStyleCnt="0"/>
      <dgm:spPr/>
    </dgm:pt>
    <dgm:pt modelId="{9DBEAA05-F10A-419D-B31E-DF919D105B7D}" type="pres">
      <dgm:prSet presAssocID="{3FCD83E4-C8E9-4775-BDB6-3B01234418C9}" presName="parTx" presStyleLbl="revTx" presStyleIdx="3" presStyleCnt="7">
        <dgm:presLayoutVars>
          <dgm:chMax val="0"/>
          <dgm:chPref val="0"/>
        </dgm:presLayoutVars>
      </dgm:prSet>
      <dgm:spPr/>
    </dgm:pt>
    <dgm:pt modelId="{21EF168E-1F54-4A27-92D9-AF03959059AC}" type="pres">
      <dgm:prSet presAssocID="{3D73D3E5-960D-4DC1-8B7A-3658DDDC2958}" presName="sibTrans" presStyleCnt="0"/>
      <dgm:spPr/>
    </dgm:pt>
    <dgm:pt modelId="{A1D3F52F-ABFF-4D9D-B202-8AA143201F7E}" type="pres">
      <dgm:prSet presAssocID="{92E8B04A-3F6E-4B93-91CA-CA039E3BFF46}" presName="compNode" presStyleCnt="0"/>
      <dgm:spPr/>
    </dgm:pt>
    <dgm:pt modelId="{1D3FA830-0876-402E-86A5-588EBD2E3070}" type="pres">
      <dgm:prSet presAssocID="{92E8B04A-3F6E-4B93-91CA-CA039E3BFF46}" presName="bgRect" presStyleLbl="bgShp" presStyleIdx="4" presStyleCnt="7"/>
      <dgm:spPr/>
    </dgm:pt>
    <dgm:pt modelId="{48439AAC-7AEC-48B2-A7F5-4231DB1A9EAD}" type="pres">
      <dgm:prSet presAssocID="{92E8B04A-3F6E-4B93-91CA-CA039E3BFF46}"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actory"/>
        </a:ext>
      </dgm:extLst>
    </dgm:pt>
    <dgm:pt modelId="{4AE15046-D468-4516-ADAF-5B1A6CA62CA7}" type="pres">
      <dgm:prSet presAssocID="{92E8B04A-3F6E-4B93-91CA-CA039E3BFF46}" presName="spaceRect" presStyleCnt="0"/>
      <dgm:spPr/>
    </dgm:pt>
    <dgm:pt modelId="{267C4BC3-167E-47B4-A4BC-04A0665A747D}" type="pres">
      <dgm:prSet presAssocID="{92E8B04A-3F6E-4B93-91CA-CA039E3BFF46}" presName="parTx" presStyleLbl="revTx" presStyleIdx="4" presStyleCnt="7">
        <dgm:presLayoutVars>
          <dgm:chMax val="0"/>
          <dgm:chPref val="0"/>
        </dgm:presLayoutVars>
      </dgm:prSet>
      <dgm:spPr/>
    </dgm:pt>
    <dgm:pt modelId="{A4461641-4A20-4CB5-981C-77C35A4A875E}" type="pres">
      <dgm:prSet presAssocID="{5B88413B-30CE-46F8-AA0E-06129CBC8D86}" presName="sibTrans" presStyleCnt="0"/>
      <dgm:spPr/>
    </dgm:pt>
    <dgm:pt modelId="{0C6218F6-5721-4772-8E34-26E48D7BFDA5}" type="pres">
      <dgm:prSet presAssocID="{0E250F08-8F4C-4FA5-8AAF-EC9C806DC822}" presName="compNode" presStyleCnt="0"/>
      <dgm:spPr/>
    </dgm:pt>
    <dgm:pt modelId="{9BFDDBF2-E2BF-41A4-A2E8-3128A23D9ADA}" type="pres">
      <dgm:prSet presAssocID="{0E250F08-8F4C-4FA5-8AAF-EC9C806DC822}" presName="bgRect" presStyleLbl="bgShp" presStyleIdx="5" presStyleCnt="7"/>
      <dgm:spPr/>
    </dgm:pt>
    <dgm:pt modelId="{2C2999B0-D510-480F-8E7B-2781D8BD5492}" type="pres">
      <dgm:prSet presAssocID="{0E250F08-8F4C-4FA5-8AAF-EC9C806DC822}"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 List"/>
        </a:ext>
      </dgm:extLst>
    </dgm:pt>
    <dgm:pt modelId="{62425AE3-46F6-4520-99E9-B994B93F03C6}" type="pres">
      <dgm:prSet presAssocID="{0E250F08-8F4C-4FA5-8AAF-EC9C806DC822}" presName="spaceRect" presStyleCnt="0"/>
      <dgm:spPr/>
    </dgm:pt>
    <dgm:pt modelId="{FDB24BA9-5FAB-4344-8DE7-7BB537BDC321}" type="pres">
      <dgm:prSet presAssocID="{0E250F08-8F4C-4FA5-8AAF-EC9C806DC822}" presName="parTx" presStyleLbl="revTx" presStyleIdx="5" presStyleCnt="7">
        <dgm:presLayoutVars>
          <dgm:chMax val="0"/>
          <dgm:chPref val="0"/>
        </dgm:presLayoutVars>
      </dgm:prSet>
      <dgm:spPr/>
    </dgm:pt>
    <dgm:pt modelId="{7720A54D-1963-4F58-8904-06EBD6412F21}" type="pres">
      <dgm:prSet presAssocID="{25BBC703-BD65-4CAA-9375-0E5144A29C90}" presName="sibTrans" presStyleCnt="0"/>
      <dgm:spPr/>
    </dgm:pt>
    <dgm:pt modelId="{B646E2E1-0BAC-414C-9FB6-07A26E588D66}" type="pres">
      <dgm:prSet presAssocID="{B7CC0BFE-6953-42E3-8260-DB143D589C2A}" presName="compNode" presStyleCnt="0"/>
      <dgm:spPr/>
    </dgm:pt>
    <dgm:pt modelId="{8AF0B66C-911C-4817-913D-F7620629C745}" type="pres">
      <dgm:prSet presAssocID="{B7CC0BFE-6953-42E3-8260-DB143D589C2A}" presName="bgRect" presStyleLbl="bgShp" presStyleIdx="6" presStyleCnt="7"/>
      <dgm:spPr/>
    </dgm:pt>
    <dgm:pt modelId="{31569D7F-2D4C-44B5-81EB-64A2CECDF0D3}" type="pres">
      <dgm:prSet presAssocID="{B7CC0BFE-6953-42E3-8260-DB143D589C2A}"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Dollar"/>
        </a:ext>
      </dgm:extLst>
    </dgm:pt>
    <dgm:pt modelId="{2694B0D8-9016-4E33-8CB8-8374E23C38D1}" type="pres">
      <dgm:prSet presAssocID="{B7CC0BFE-6953-42E3-8260-DB143D589C2A}" presName="spaceRect" presStyleCnt="0"/>
      <dgm:spPr/>
    </dgm:pt>
    <dgm:pt modelId="{BE0A66E7-81F3-4A5E-8532-7B8F39FB702B}" type="pres">
      <dgm:prSet presAssocID="{B7CC0BFE-6953-42E3-8260-DB143D589C2A}" presName="parTx" presStyleLbl="revTx" presStyleIdx="6" presStyleCnt="7">
        <dgm:presLayoutVars>
          <dgm:chMax val="0"/>
          <dgm:chPref val="0"/>
        </dgm:presLayoutVars>
      </dgm:prSet>
      <dgm:spPr/>
    </dgm:pt>
  </dgm:ptLst>
  <dgm:cxnLst>
    <dgm:cxn modelId="{18298E2D-478E-4A75-A596-5301D46C4425}" type="presOf" srcId="{1CE85A11-395D-4EB0-90F6-9CECAA2F417D}" destId="{9B276189-50FF-4636-BC61-72206C4E12CF}" srcOrd="0" destOrd="0" presId="urn:microsoft.com/office/officeart/2018/2/layout/IconVerticalSolidList"/>
    <dgm:cxn modelId="{36E36639-3BCF-4681-BDF5-54047E42E8B1}" srcId="{956724F3-3239-45B1-93A5-0A8AD61D352C}" destId="{0E250F08-8F4C-4FA5-8AAF-EC9C806DC822}" srcOrd="5" destOrd="0" parTransId="{8EEB0373-AA4B-442C-8885-60C7EDE98428}" sibTransId="{25BBC703-BD65-4CAA-9375-0E5144A29C90}"/>
    <dgm:cxn modelId="{75401D5E-9D68-4BE6-B31F-0A2C3ED007F1}" srcId="{956724F3-3239-45B1-93A5-0A8AD61D352C}" destId="{B7CC0BFE-6953-42E3-8260-DB143D589C2A}" srcOrd="6" destOrd="0" parTransId="{F68FEE52-65FC-474B-B9B4-426EAD1F2C22}" sibTransId="{003282EE-CBAB-4921-99F0-B4B405656491}"/>
    <dgm:cxn modelId="{8D38A45E-479B-447E-90ED-3B4C95246612}" srcId="{956724F3-3239-45B1-93A5-0A8AD61D352C}" destId="{1CE85A11-395D-4EB0-90F6-9CECAA2F417D}" srcOrd="1" destOrd="0" parTransId="{E97AE348-40A7-42A7-861E-63D211A42805}" sibTransId="{978B593A-9ADA-4F94-8E84-E7A917155300}"/>
    <dgm:cxn modelId="{41191F65-5E18-4A42-8D39-878D9F537BB1}" type="presOf" srcId="{64CE0833-9B3B-47DB-90DC-267F81676F90}" destId="{3DAEB741-DFF8-454C-8055-2E035268E68E}" srcOrd="0" destOrd="0" presId="urn:microsoft.com/office/officeart/2018/2/layout/IconVerticalSolidList"/>
    <dgm:cxn modelId="{CAAB625A-291D-49FE-8A25-2D44D09C3B2C}" srcId="{956724F3-3239-45B1-93A5-0A8AD61D352C}" destId="{64CE0833-9B3B-47DB-90DC-267F81676F90}" srcOrd="2" destOrd="0" parTransId="{68F896C6-8935-4B82-ADEE-1C32F8C124EE}" sibTransId="{FD290177-0482-4B49-B6A0-D94622AEEBC6}"/>
    <dgm:cxn modelId="{D4E96B5A-509C-4D87-BC4C-32888950474E}" type="presOf" srcId="{B7CC0BFE-6953-42E3-8260-DB143D589C2A}" destId="{BE0A66E7-81F3-4A5E-8532-7B8F39FB702B}" srcOrd="0" destOrd="0" presId="urn:microsoft.com/office/officeart/2018/2/layout/IconVerticalSolidList"/>
    <dgm:cxn modelId="{12EBFA7C-77C1-4812-928E-BEA12FF70717}" type="presOf" srcId="{0E250F08-8F4C-4FA5-8AAF-EC9C806DC822}" destId="{FDB24BA9-5FAB-4344-8DE7-7BB537BDC321}" srcOrd="0" destOrd="0" presId="urn:microsoft.com/office/officeart/2018/2/layout/IconVerticalSolidList"/>
    <dgm:cxn modelId="{6DE4848B-AE03-41B0-856C-6B20927FF43A}" srcId="{956724F3-3239-45B1-93A5-0A8AD61D352C}" destId="{92E8B04A-3F6E-4B93-91CA-CA039E3BFF46}" srcOrd="4" destOrd="0" parTransId="{68A5B964-3969-48A2-9879-B624249792AB}" sibTransId="{5B88413B-30CE-46F8-AA0E-06129CBC8D86}"/>
    <dgm:cxn modelId="{DB87ED9E-31EB-40E8-97BA-656628C645DA}" type="presOf" srcId="{3FCD83E4-C8E9-4775-BDB6-3B01234418C9}" destId="{9DBEAA05-F10A-419D-B31E-DF919D105B7D}" srcOrd="0" destOrd="0" presId="urn:microsoft.com/office/officeart/2018/2/layout/IconVerticalSolidList"/>
    <dgm:cxn modelId="{999464A9-F59A-4BDF-BBB2-548969320349}" type="presOf" srcId="{956724F3-3239-45B1-93A5-0A8AD61D352C}" destId="{66C9AED9-B696-4108-BA21-35D407CDC640}" srcOrd="0" destOrd="0" presId="urn:microsoft.com/office/officeart/2018/2/layout/IconVerticalSolidList"/>
    <dgm:cxn modelId="{99FD44B6-65F6-47C0-B3E4-18EA3D594870}" srcId="{956724F3-3239-45B1-93A5-0A8AD61D352C}" destId="{C433A262-551D-4B53-B159-E0A02BCDC949}" srcOrd="0" destOrd="0" parTransId="{BFBEA65A-8229-4AC3-9859-20A9BB20B3A6}" sibTransId="{A5D1AC6A-68E0-4A9C-BBB6-55DDEF6CBD21}"/>
    <dgm:cxn modelId="{F0EA51C3-A3C9-4B3C-96A2-DD8E8E95B104}" srcId="{956724F3-3239-45B1-93A5-0A8AD61D352C}" destId="{3FCD83E4-C8E9-4775-BDB6-3B01234418C9}" srcOrd="3" destOrd="0" parTransId="{8603E54D-054A-4C43-BE81-5F0196AD96F0}" sibTransId="{3D73D3E5-960D-4DC1-8B7A-3658DDDC2958}"/>
    <dgm:cxn modelId="{8769EBCE-C255-4101-B99D-F7754BD8BCD0}" type="presOf" srcId="{C433A262-551D-4B53-B159-E0A02BCDC949}" destId="{BD301D7C-1396-4EC6-85EC-2B94FF81A121}" srcOrd="0" destOrd="0" presId="urn:microsoft.com/office/officeart/2018/2/layout/IconVerticalSolidList"/>
    <dgm:cxn modelId="{C6E678DE-81C5-479D-9B79-A4910F550BC7}" type="presOf" srcId="{92E8B04A-3F6E-4B93-91CA-CA039E3BFF46}" destId="{267C4BC3-167E-47B4-A4BC-04A0665A747D}" srcOrd="0" destOrd="0" presId="urn:microsoft.com/office/officeart/2018/2/layout/IconVerticalSolidList"/>
    <dgm:cxn modelId="{D01A2E11-9765-4E27-AFA8-BCAA4A355F55}" type="presParOf" srcId="{66C9AED9-B696-4108-BA21-35D407CDC640}" destId="{B200BDD5-C7CC-4201-BD82-8D0E89CF1692}" srcOrd="0" destOrd="0" presId="urn:microsoft.com/office/officeart/2018/2/layout/IconVerticalSolidList"/>
    <dgm:cxn modelId="{6B84B7D7-5CD3-4143-8F00-5EFAA954332D}" type="presParOf" srcId="{B200BDD5-C7CC-4201-BD82-8D0E89CF1692}" destId="{3D78CA86-1155-4FBC-B348-3C31039BB2C6}" srcOrd="0" destOrd="0" presId="urn:microsoft.com/office/officeart/2018/2/layout/IconVerticalSolidList"/>
    <dgm:cxn modelId="{77D55FE7-3410-4264-AF2E-321B818C9F07}" type="presParOf" srcId="{B200BDD5-C7CC-4201-BD82-8D0E89CF1692}" destId="{51720BA3-41AC-4D45-9923-8D8EDB68B476}" srcOrd="1" destOrd="0" presId="urn:microsoft.com/office/officeart/2018/2/layout/IconVerticalSolidList"/>
    <dgm:cxn modelId="{44695487-7D3A-4616-83CC-EC44230A1E24}" type="presParOf" srcId="{B200BDD5-C7CC-4201-BD82-8D0E89CF1692}" destId="{D19A7333-08A6-4AC8-97A4-75A43BCBE733}" srcOrd="2" destOrd="0" presId="urn:microsoft.com/office/officeart/2018/2/layout/IconVerticalSolidList"/>
    <dgm:cxn modelId="{D64A031E-B9F9-4244-8994-BEFE8D3243BC}" type="presParOf" srcId="{B200BDD5-C7CC-4201-BD82-8D0E89CF1692}" destId="{BD301D7C-1396-4EC6-85EC-2B94FF81A121}" srcOrd="3" destOrd="0" presId="urn:microsoft.com/office/officeart/2018/2/layout/IconVerticalSolidList"/>
    <dgm:cxn modelId="{DC549FE9-9367-4C71-9025-EDCBFFAA616F}" type="presParOf" srcId="{66C9AED9-B696-4108-BA21-35D407CDC640}" destId="{5C7017A5-B02E-4A9F-8597-57254B78B6A6}" srcOrd="1" destOrd="0" presId="urn:microsoft.com/office/officeart/2018/2/layout/IconVerticalSolidList"/>
    <dgm:cxn modelId="{714B372E-D1C2-4D56-843D-1A72E7369F0B}" type="presParOf" srcId="{66C9AED9-B696-4108-BA21-35D407CDC640}" destId="{6E7EF79B-B382-4503-B7F9-376001D22C3D}" srcOrd="2" destOrd="0" presId="urn:microsoft.com/office/officeart/2018/2/layout/IconVerticalSolidList"/>
    <dgm:cxn modelId="{15FBAEF3-4E60-4880-8F95-8595EA86C766}" type="presParOf" srcId="{6E7EF79B-B382-4503-B7F9-376001D22C3D}" destId="{08D4822D-9899-4EC4-B9C8-BBE3A6C080E6}" srcOrd="0" destOrd="0" presId="urn:microsoft.com/office/officeart/2018/2/layout/IconVerticalSolidList"/>
    <dgm:cxn modelId="{E01D9BFA-CFDC-4A67-B8D4-C74C44378666}" type="presParOf" srcId="{6E7EF79B-B382-4503-B7F9-376001D22C3D}" destId="{CB182B6A-FCE4-489C-B469-18E3BD5D05A9}" srcOrd="1" destOrd="0" presId="urn:microsoft.com/office/officeart/2018/2/layout/IconVerticalSolidList"/>
    <dgm:cxn modelId="{BFA12321-1E2E-47E3-9F74-97AD0B24A837}" type="presParOf" srcId="{6E7EF79B-B382-4503-B7F9-376001D22C3D}" destId="{DB27E6BD-0325-4DA4-8E5A-0D594F4C0DB1}" srcOrd="2" destOrd="0" presId="urn:microsoft.com/office/officeart/2018/2/layout/IconVerticalSolidList"/>
    <dgm:cxn modelId="{BF61358C-29FF-43FA-B352-5B3AAF1ABB6C}" type="presParOf" srcId="{6E7EF79B-B382-4503-B7F9-376001D22C3D}" destId="{9B276189-50FF-4636-BC61-72206C4E12CF}" srcOrd="3" destOrd="0" presId="urn:microsoft.com/office/officeart/2018/2/layout/IconVerticalSolidList"/>
    <dgm:cxn modelId="{627057C2-3EFE-48D6-9D98-BC5683D23ECF}" type="presParOf" srcId="{66C9AED9-B696-4108-BA21-35D407CDC640}" destId="{8184D5D9-103E-4580-8944-D0B0AA5FDC49}" srcOrd="3" destOrd="0" presId="urn:microsoft.com/office/officeart/2018/2/layout/IconVerticalSolidList"/>
    <dgm:cxn modelId="{B8B65E01-2980-4F22-B6AD-606DA730E7BD}" type="presParOf" srcId="{66C9AED9-B696-4108-BA21-35D407CDC640}" destId="{A735ABD7-A640-4D62-9F89-21D0AB7B6989}" srcOrd="4" destOrd="0" presId="urn:microsoft.com/office/officeart/2018/2/layout/IconVerticalSolidList"/>
    <dgm:cxn modelId="{371B215E-E7B9-4135-810D-BAA83B8B3592}" type="presParOf" srcId="{A735ABD7-A640-4D62-9F89-21D0AB7B6989}" destId="{7EDDDA4F-7376-466B-AD53-10332AB90F11}" srcOrd="0" destOrd="0" presId="urn:microsoft.com/office/officeart/2018/2/layout/IconVerticalSolidList"/>
    <dgm:cxn modelId="{EE4E2B0A-1CBA-4842-9678-478943EA0887}" type="presParOf" srcId="{A735ABD7-A640-4D62-9F89-21D0AB7B6989}" destId="{6B14E726-1B16-46D7-AAF5-A67B3727E595}" srcOrd="1" destOrd="0" presId="urn:microsoft.com/office/officeart/2018/2/layout/IconVerticalSolidList"/>
    <dgm:cxn modelId="{1344DE1E-1333-4677-9E43-081604DE56C8}" type="presParOf" srcId="{A735ABD7-A640-4D62-9F89-21D0AB7B6989}" destId="{9955EF8C-5DF7-4913-8252-3630A8B1FB26}" srcOrd="2" destOrd="0" presId="urn:microsoft.com/office/officeart/2018/2/layout/IconVerticalSolidList"/>
    <dgm:cxn modelId="{69142F91-0B44-4597-A56D-596FCE832148}" type="presParOf" srcId="{A735ABD7-A640-4D62-9F89-21D0AB7B6989}" destId="{3DAEB741-DFF8-454C-8055-2E035268E68E}" srcOrd="3" destOrd="0" presId="urn:microsoft.com/office/officeart/2018/2/layout/IconVerticalSolidList"/>
    <dgm:cxn modelId="{F17688FD-C4DE-4997-A34E-EDFD27DAB202}" type="presParOf" srcId="{66C9AED9-B696-4108-BA21-35D407CDC640}" destId="{E893200C-1C0F-4DFE-86C7-4C7311EC0344}" srcOrd="5" destOrd="0" presId="urn:microsoft.com/office/officeart/2018/2/layout/IconVerticalSolidList"/>
    <dgm:cxn modelId="{3450E6E6-25F3-423E-8A39-66C45E3F81F6}" type="presParOf" srcId="{66C9AED9-B696-4108-BA21-35D407CDC640}" destId="{C6A0426D-2208-4FB0-863C-BCC132452F4D}" srcOrd="6" destOrd="0" presId="urn:microsoft.com/office/officeart/2018/2/layout/IconVerticalSolidList"/>
    <dgm:cxn modelId="{53C4DE2F-737D-42B4-A1E4-3E9AB5C032B0}" type="presParOf" srcId="{C6A0426D-2208-4FB0-863C-BCC132452F4D}" destId="{7599EE11-BF3A-4825-A021-CC6A45C95D41}" srcOrd="0" destOrd="0" presId="urn:microsoft.com/office/officeart/2018/2/layout/IconVerticalSolidList"/>
    <dgm:cxn modelId="{E032F45E-77CD-4A7F-B03B-8F5D7A560185}" type="presParOf" srcId="{C6A0426D-2208-4FB0-863C-BCC132452F4D}" destId="{42710DD1-CEAA-489D-8F74-A534F610D916}" srcOrd="1" destOrd="0" presId="urn:microsoft.com/office/officeart/2018/2/layout/IconVerticalSolidList"/>
    <dgm:cxn modelId="{4F99F1B6-11D1-4D61-A137-6DCB5941E85C}" type="presParOf" srcId="{C6A0426D-2208-4FB0-863C-BCC132452F4D}" destId="{DDB71E9F-D4C9-4B72-A996-35F461DAFCD0}" srcOrd="2" destOrd="0" presId="urn:microsoft.com/office/officeart/2018/2/layout/IconVerticalSolidList"/>
    <dgm:cxn modelId="{DC05C9F6-8DC2-43E9-AD7C-396F4F3F5656}" type="presParOf" srcId="{C6A0426D-2208-4FB0-863C-BCC132452F4D}" destId="{9DBEAA05-F10A-419D-B31E-DF919D105B7D}" srcOrd="3" destOrd="0" presId="urn:microsoft.com/office/officeart/2018/2/layout/IconVerticalSolidList"/>
    <dgm:cxn modelId="{9431F802-BEAE-4DE2-9B78-7A8E44FBDC3B}" type="presParOf" srcId="{66C9AED9-B696-4108-BA21-35D407CDC640}" destId="{21EF168E-1F54-4A27-92D9-AF03959059AC}" srcOrd="7" destOrd="0" presId="urn:microsoft.com/office/officeart/2018/2/layout/IconVerticalSolidList"/>
    <dgm:cxn modelId="{6CE7CD6D-E7B8-4B58-95A0-5B8D4AAD6BC4}" type="presParOf" srcId="{66C9AED9-B696-4108-BA21-35D407CDC640}" destId="{A1D3F52F-ABFF-4D9D-B202-8AA143201F7E}" srcOrd="8" destOrd="0" presId="urn:microsoft.com/office/officeart/2018/2/layout/IconVerticalSolidList"/>
    <dgm:cxn modelId="{9954D66E-43D4-4C25-9915-1731DAC6FBDB}" type="presParOf" srcId="{A1D3F52F-ABFF-4D9D-B202-8AA143201F7E}" destId="{1D3FA830-0876-402E-86A5-588EBD2E3070}" srcOrd="0" destOrd="0" presId="urn:microsoft.com/office/officeart/2018/2/layout/IconVerticalSolidList"/>
    <dgm:cxn modelId="{0C00858A-E1E5-4512-90D3-EEF2986E1489}" type="presParOf" srcId="{A1D3F52F-ABFF-4D9D-B202-8AA143201F7E}" destId="{48439AAC-7AEC-48B2-A7F5-4231DB1A9EAD}" srcOrd="1" destOrd="0" presId="urn:microsoft.com/office/officeart/2018/2/layout/IconVerticalSolidList"/>
    <dgm:cxn modelId="{30E2543C-606A-488C-9747-FFA7796092AD}" type="presParOf" srcId="{A1D3F52F-ABFF-4D9D-B202-8AA143201F7E}" destId="{4AE15046-D468-4516-ADAF-5B1A6CA62CA7}" srcOrd="2" destOrd="0" presId="urn:microsoft.com/office/officeart/2018/2/layout/IconVerticalSolidList"/>
    <dgm:cxn modelId="{A82B9D68-AAD3-4912-955C-806AE6AEA327}" type="presParOf" srcId="{A1D3F52F-ABFF-4D9D-B202-8AA143201F7E}" destId="{267C4BC3-167E-47B4-A4BC-04A0665A747D}" srcOrd="3" destOrd="0" presId="urn:microsoft.com/office/officeart/2018/2/layout/IconVerticalSolidList"/>
    <dgm:cxn modelId="{C3B784C8-FE20-4CE2-8ECE-DE7A0E58C9AF}" type="presParOf" srcId="{66C9AED9-B696-4108-BA21-35D407CDC640}" destId="{A4461641-4A20-4CB5-981C-77C35A4A875E}" srcOrd="9" destOrd="0" presId="urn:microsoft.com/office/officeart/2018/2/layout/IconVerticalSolidList"/>
    <dgm:cxn modelId="{E4C2D3BE-3226-44C0-B4B3-E20DD1C74951}" type="presParOf" srcId="{66C9AED9-B696-4108-BA21-35D407CDC640}" destId="{0C6218F6-5721-4772-8E34-26E48D7BFDA5}" srcOrd="10" destOrd="0" presId="urn:microsoft.com/office/officeart/2018/2/layout/IconVerticalSolidList"/>
    <dgm:cxn modelId="{56027EA5-EDF0-44FD-A757-124485E29052}" type="presParOf" srcId="{0C6218F6-5721-4772-8E34-26E48D7BFDA5}" destId="{9BFDDBF2-E2BF-41A4-A2E8-3128A23D9ADA}" srcOrd="0" destOrd="0" presId="urn:microsoft.com/office/officeart/2018/2/layout/IconVerticalSolidList"/>
    <dgm:cxn modelId="{AC21FC27-23E9-4B51-94F6-676C31364CF6}" type="presParOf" srcId="{0C6218F6-5721-4772-8E34-26E48D7BFDA5}" destId="{2C2999B0-D510-480F-8E7B-2781D8BD5492}" srcOrd="1" destOrd="0" presId="urn:microsoft.com/office/officeart/2018/2/layout/IconVerticalSolidList"/>
    <dgm:cxn modelId="{ABC1AE12-A0C3-4B57-9F5F-547524E2CBFE}" type="presParOf" srcId="{0C6218F6-5721-4772-8E34-26E48D7BFDA5}" destId="{62425AE3-46F6-4520-99E9-B994B93F03C6}" srcOrd="2" destOrd="0" presId="urn:microsoft.com/office/officeart/2018/2/layout/IconVerticalSolidList"/>
    <dgm:cxn modelId="{A4F081CF-4716-468C-BADF-A0D3602691B7}" type="presParOf" srcId="{0C6218F6-5721-4772-8E34-26E48D7BFDA5}" destId="{FDB24BA9-5FAB-4344-8DE7-7BB537BDC321}" srcOrd="3" destOrd="0" presId="urn:microsoft.com/office/officeart/2018/2/layout/IconVerticalSolidList"/>
    <dgm:cxn modelId="{E99EC21A-D988-45C1-A418-D0EED5C85A1C}" type="presParOf" srcId="{66C9AED9-B696-4108-BA21-35D407CDC640}" destId="{7720A54D-1963-4F58-8904-06EBD6412F21}" srcOrd="11" destOrd="0" presId="urn:microsoft.com/office/officeart/2018/2/layout/IconVerticalSolidList"/>
    <dgm:cxn modelId="{F9B76846-22F4-42D7-91D0-9579DB76F491}" type="presParOf" srcId="{66C9AED9-B696-4108-BA21-35D407CDC640}" destId="{B646E2E1-0BAC-414C-9FB6-07A26E588D66}" srcOrd="12" destOrd="0" presId="urn:microsoft.com/office/officeart/2018/2/layout/IconVerticalSolidList"/>
    <dgm:cxn modelId="{89BBC6C0-7CBC-4185-BCC5-380F4CBF369F}" type="presParOf" srcId="{B646E2E1-0BAC-414C-9FB6-07A26E588D66}" destId="{8AF0B66C-911C-4817-913D-F7620629C745}" srcOrd="0" destOrd="0" presId="urn:microsoft.com/office/officeart/2018/2/layout/IconVerticalSolidList"/>
    <dgm:cxn modelId="{A3E323A3-CC8D-404A-9722-E8B2DA133219}" type="presParOf" srcId="{B646E2E1-0BAC-414C-9FB6-07A26E588D66}" destId="{31569D7F-2D4C-44B5-81EB-64A2CECDF0D3}" srcOrd="1" destOrd="0" presId="urn:microsoft.com/office/officeart/2018/2/layout/IconVerticalSolidList"/>
    <dgm:cxn modelId="{30BD0948-84B4-4722-9EBB-D65193177CBF}" type="presParOf" srcId="{B646E2E1-0BAC-414C-9FB6-07A26E588D66}" destId="{2694B0D8-9016-4E33-8CB8-8374E23C38D1}" srcOrd="2" destOrd="0" presId="urn:microsoft.com/office/officeart/2018/2/layout/IconVerticalSolidList"/>
    <dgm:cxn modelId="{B2C3612B-AF0F-4ABC-9AD9-F07357690266}" type="presParOf" srcId="{B646E2E1-0BAC-414C-9FB6-07A26E588D66}" destId="{BE0A66E7-81F3-4A5E-8532-7B8F39FB702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D589C-0944-4667-B37D-C2B97374D282}">
      <dsp:nvSpPr>
        <dsp:cNvPr id="0" name=""/>
        <dsp:cNvSpPr/>
      </dsp:nvSpPr>
      <dsp:spPr>
        <a:xfrm>
          <a:off x="0" y="76679"/>
          <a:ext cx="10055289" cy="39780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Introductions/CA Roles</a:t>
          </a:r>
        </a:p>
      </dsp:txBody>
      <dsp:txXfrm>
        <a:off x="19419" y="96098"/>
        <a:ext cx="10016451" cy="358962"/>
      </dsp:txXfrm>
    </dsp:sp>
    <dsp:sp modelId="{29DD4D86-772B-4FDF-8B0A-89D144D130B4}">
      <dsp:nvSpPr>
        <dsp:cNvPr id="0" name=""/>
        <dsp:cNvSpPr/>
      </dsp:nvSpPr>
      <dsp:spPr>
        <a:xfrm>
          <a:off x="0" y="523439"/>
          <a:ext cx="10055289" cy="39780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t>HUD Homeless Definitions</a:t>
          </a:r>
        </a:p>
      </dsp:txBody>
      <dsp:txXfrm>
        <a:off x="19419" y="542858"/>
        <a:ext cx="10016451" cy="358962"/>
      </dsp:txXfrm>
    </dsp:sp>
    <dsp:sp modelId="{2E674D27-5107-4167-A860-6FC2B347B684}">
      <dsp:nvSpPr>
        <dsp:cNvPr id="0" name=""/>
        <dsp:cNvSpPr/>
      </dsp:nvSpPr>
      <dsp:spPr>
        <a:xfrm>
          <a:off x="0" y="970199"/>
          <a:ext cx="10055289" cy="39780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latin typeface="Arial" panose="020B0604020202020204"/>
            </a:rPr>
            <a:t>NOFO Funding</a:t>
          </a:r>
          <a:endParaRPr lang="en-US" sz="1700" kern="1200" dirty="0"/>
        </a:p>
      </dsp:txBody>
      <dsp:txXfrm>
        <a:off x="19419" y="989618"/>
        <a:ext cx="10016451" cy="358962"/>
      </dsp:txXfrm>
    </dsp:sp>
    <dsp:sp modelId="{83B48A95-8508-4FBE-B5CF-FADE96BA24A6}">
      <dsp:nvSpPr>
        <dsp:cNvPr id="0" name=""/>
        <dsp:cNvSpPr/>
      </dsp:nvSpPr>
      <dsp:spPr>
        <a:xfrm>
          <a:off x="0" y="1416959"/>
          <a:ext cx="10055289" cy="39780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t>Eligible Applicants</a:t>
          </a:r>
        </a:p>
      </dsp:txBody>
      <dsp:txXfrm>
        <a:off x="19419" y="1436378"/>
        <a:ext cx="10016451" cy="358962"/>
      </dsp:txXfrm>
    </dsp:sp>
    <dsp:sp modelId="{A84DC840-AC90-4B52-A350-96D6630A6AD2}">
      <dsp:nvSpPr>
        <dsp:cNvPr id="0" name=""/>
        <dsp:cNvSpPr/>
      </dsp:nvSpPr>
      <dsp:spPr>
        <a:xfrm>
          <a:off x="0" y="1863719"/>
          <a:ext cx="10055289" cy="39780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Eligible </a:t>
          </a:r>
          <a:r>
            <a:rPr lang="en-US" sz="1700" kern="1200" dirty="0">
              <a:latin typeface="Arial" panose="020B0604020202020204"/>
            </a:rPr>
            <a:t>Projects</a:t>
          </a:r>
          <a:endParaRPr lang="en-US" sz="1700" kern="1200" dirty="0"/>
        </a:p>
      </dsp:txBody>
      <dsp:txXfrm>
        <a:off x="19419" y="1883138"/>
        <a:ext cx="10016451" cy="358962"/>
      </dsp:txXfrm>
    </dsp:sp>
    <dsp:sp modelId="{9A02DB73-F3F4-4C53-BF32-F838E80E1A66}">
      <dsp:nvSpPr>
        <dsp:cNvPr id="0" name=""/>
        <dsp:cNvSpPr/>
      </dsp:nvSpPr>
      <dsp:spPr>
        <a:xfrm>
          <a:off x="0" y="2310479"/>
          <a:ext cx="10055289" cy="39780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Eligible Activities</a:t>
          </a:r>
        </a:p>
      </dsp:txBody>
      <dsp:txXfrm>
        <a:off x="19419" y="2329898"/>
        <a:ext cx="10016451" cy="358962"/>
      </dsp:txXfrm>
    </dsp:sp>
    <dsp:sp modelId="{547235C5-4DBF-4D45-A662-F83BA12AE1FC}">
      <dsp:nvSpPr>
        <dsp:cNvPr id="0" name=""/>
        <dsp:cNvSpPr/>
      </dsp:nvSpPr>
      <dsp:spPr>
        <a:xfrm>
          <a:off x="0" y="2757239"/>
          <a:ext cx="10055289" cy="39780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Match Requirements</a:t>
          </a:r>
        </a:p>
      </dsp:txBody>
      <dsp:txXfrm>
        <a:off x="19419" y="2776658"/>
        <a:ext cx="10016451" cy="358962"/>
      </dsp:txXfrm>
    </dsp:sp>
    <dsp:sp modelId="{F69BA841-BB22-48B1-92C0-64B7E82B2052}">
      <dsp:nvSpPr>
        <dsp:cNvPr id="0" name=""/>
        <dsp:cNvSpPr/>
      </dsp:nvSpPr>
      <dsp:spPr>
        <a:xfrm>
          <a:off x="0" y="3203999"/>
          <a:ext cx="10055289" cy="39780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How to Apply</a:t>
          </a:r>
        </a:p>
      </dsp:txBody>
      <dsp:txXfrm>
        <a:off x="19419" y="3223418"/>
        <a:ext cx="10016451" cy="358962"/>
      </dsp:txXfrm>
    </dsp:sp>
    <dsp:sp modelId="{84F2C535-06AD-4E78-A2A3-4B1021D800FC}">
      <dsp:nvSpPr>
        <dsp:cNvPr id="0" name=""/>
        <dsp:cNvSpPr/>
      </dsp:nvSpPr>
      <dsp:spPr>
        <a:xfrm>
          <a:off x="0" y="3650759"/>
          <a:ext cx="10055289" cy="39780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Important Dates and Information</a:t>
          </a:r>
        </a:p>
      </dsp:txBody>
      <dsp:txXfrm>
        <a:off x="19419" y="3670178"/>
        <a:ext cx="10016451" cy="358962"/>
      </dsp:txXfrm>
    </dsp:sp>
    <dsp:sp modelId="{F3533A47-24E3-4688-BC35-F32F025EC267}">
      <dsp:nvSpPr>
        <dsp:cNvPr id="0" name=""/>
        <dsp:cNvSpPr/>
      </dsp:nvSpPr>
      <dsp:spPr>
        <a:xfrm>
          <a:off x="0" y="4097519"/>
          <a:ext cx="10055289" cy="39780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Next Steps/Questions</a:t>
          </a:r>
        </a:p>
      </dsp:txBody>
      <dsp:txXfrm>
        <a:off x="19419" y="4116938"/>
        <a:ext cx="10016451" cy="3589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D74D8-F4EF-419F-B182-FF3A9FFBFD7C}">
      <dsp:nvSpPr>
        <dsp:cNvPr id="0" name=""/>
        <dsp:cNvSpPr/>
      </dsp:nvSpPr>
      <dsp:spPr>
        <a:xfrm>
          <a:off x="1623964" y="2565"/>
          <a:ext cx="3207951" cy="1924771"/>
        </a:xfrm>
        <a:prstGeom prst="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Cheri Neal- CoC Program Manager</a:t>
          </a:r>
        </a:p>
      </dsp:txBody>
      <dsp:txXfrm>
        <a:off x="1623964" y="2565"/>
        <a:ext cx="3207951" cy="1924771"/>
      </dsp:txXfrm>
    </dsp:sp>
    <dsp:sp modelId="{F1CCDBA9-8D7B-4A80-9BF2-9F9337FC590A}">
      <dsp:nvSpPr>
        <dsp:cNvPr id="0" name=""/>
        <dsp:cNvSpPr/>
      </dsp:nvSpPr>
      <dsp:spPr>
        <a:xfrm>
          <a:off x="5152711" y="2565"/>
          <a:ext cx="3207951" cy="1924771"/>
        </a:xfrm>
        <a:prstGeom prst="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Maria Lyons Legrande- CoC Specialist</a:t>
          </a:r>
        </a:p>
      </dsp:txBody>
      <dsp:txXfrm>
        <a:off x="5152711" y="2565"/>
        <a:ext cx="3207951" cy="1924771"/>
      </dsp:txXfrm>
    </dsp:sp>
    <dsp:sp modelId="{A59A825E-3AFB-4F64-818D-C48F5F1A15DE}">
      <dsp:nvSpPr>
        <dsp:cNvPr id="0" name=""/>
        <dsp:cNvSpPr/>
      </dsp:nvSpPr>
      <dsp:spPr>
        <a:xfrm>
          <a:off x="3388338" y="2248131"/>
          <a:ext cx="3207951" cy="1924771"/>
        </a:xfrm>
        <a:prstGeom prst="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Rykiell Turner- CoC Specialist </a:t>
          </a:r>
        </a:p>
      </dsp:txBody>
      <dsp:txXfrm>
        <a:off x="3388338" y="2248131"/>
        <a:ext cx="3207951" cy="19247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93007-2059-4132-B28F-E1ED0E069F09}">
      <dsp:nvSpPr>
        <dsp:cNvPr id="0" name=""/>
        <dsp:cNvSpPr/>
      </dsp:nvSpPr>
      <dsp:spPr>
        <a:xfrm>
          <a:off x="1177937" y="2311"/>
          <a:ext cx="4711748" cy="1014240"/>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21" tIns="257617" rIns="91421" bIns="257617" numCol="1" spcCol="1270" anchor="ctr" anchorCtr="0">
          <a:noAutofit/>
        </a:bodyPr>
        <a:lstStyle/>
        <a:p>
          <a:pPr marL="0" lvl="0" indent="0" algn="l" defTabSz="488950">
            <a:lnSpc>
              <a:spcPct val="90000"/>
            </a:lnSpc>
            <a:spcBef>
              <a:spcPct val="0"/>
            </a:spcBef>
            <a:spcAft>
              <a:spcPct val="35000"/>
            </a:spcAft>
            <a:buNone/>
          </a:pPr>
          <a:r>
            <a:rPr lang="en-US" sz="1100" kern="1200" dirty="0"/>
            <a:t>Compile data and information to complete and submit the NOFO Consolidated Application to HUD. </a:t>
          </a:r>
        </a:p>
      </dsp:txBody>
      <dsp:txXfrm>
        <a:off x="1177937" y="2311"/>
        <a:ext cx="4711748" cy="1014240"/>
      </dsp:txXfrm>
    </dsp:sp>
    <dsp:sp modelId="{C1A97AE4-564A-4C75-B58D-85D6B0ED8173}">
      <dsp:nvSpPr>
        <dsp:cNvPr id="0" name=""/>
        <dsp:cNvSpPr/>
      </dsp:nvSpPr>
      <dsp:spPr>
        <a:xfrm>
          <a:off x="0" y="2311"/>
          <a:ext cx="1177937" cy="101424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333" tIns="100184" rIns="62333" bIns="100184" numCol="1" spcCol="1270" anchor="ctr" anchorCtr="0">
          <a:noAutofit/>
        </a:bodyPr>
        <a:lstStyle/>
        <a:p>
          <a:pPr marL="0" lvl="0" indent="0" algn="ctr" defTabSz="622300">
            <a:lnSpc>
              <a:spcPct val="90000"/>
            </a:lnSpc>
            <a:spcBef>
              <a:spcPct val="0"/>
            </a:spcBef>
            <a:spcAft>
              <a:spcPct val="35000"/>
            </a:spcAft>
            <a:buNone/>
          </a:pPr>
          <a:r>
            <a:rPr lang="en-US" sz="1400" kern="1200" dirty="0"/>
            <a:t>Compile</a:t>
          </a:r>
        </a:p>
      </dsp:txBody>
      <dsp:txXfrm>
        <a:off x="0" y="2311"/>
        <a:ext cx="1177937" cy="1014240"/>
      </dsp:txXfrm>
    </dsp:sp>
    <dsp:sp modelId="{3D012938-2072-40D1-824E-C70514D2E210}">
      <dsp:nvSpPr>
        <dsp:cNvPr id="0" name=""/>
        <dsp:cNvSpPr/>
      </dsp:nvSpPr>
      <dsp:spPr>
        <a:xfrm>
          <a:off x="1177937" y="1077406"/>
          <a:ext cx="4711748" cy="1014240"/>
        </a:xfrm>
        <a:prstGeom prst="rect">
          <a:avLst/>
        </a:prstGeom>
        <a:solidFill>
          <a:schemeClr val="accent2">
            <a:tint val="40000"/>
            <a:alpha val="90000"/>
            <a:hueOff val="833544"/>
            <a:satOff val="1922"/>
            <a:lumOff val="21"/>
            <a:alphaOff val="0"/>
          </a:schemeClr>
        </a:solidFill>
        <a:ln w="15875" cap="flat" cmpd="sng" algn="ctr">
          <a:solidFill>
            <a:schemeClr val="accent2">
              <a:tint val="40000"/>
              <a:alpha val="90000"/>
              <a:hueOff val="833544"/>
              <a:satOff val="1922"/>
              <a:lumOff val="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21" tIns="257617" rIns="91421" bIns="257617" numCol="1" spcCol="1270" anchor="ctr" anchorCtr="0">
          <a:noAutofit/>
        </a:bodyPr>
        <a:lstStyle/>
        <a:p>
          <a:pPr marL="0" lvl="0" indent="0" algn="l" defTabSz="488950">
            <a:lnSpc>
              <a:spcPct val="90000"/>
            </a:lnSpc>
            <a:spcBef>
              <a:spcPct val="0"/>
            </a:spcBef>
            <a:spcAft>
              <a:spcPct val="35000"/>
            </a:spcAft>
            <a:buNone/>
          </a:pPr>
          <a:r>
            <a:rPr lang="en-US" sz="1100" kern="1200" dirty="0"/>
            <a:t>Facilitate the administrative aspect of the application process. </a:t>
          </a:r>
        </a:p>
      </dsp:txBody>
      <dsp:txXfrm>
        <a:off x="1177937" y="1077406"/>
        <a:ext cx="4711748" cy="1014240"/>
      </dsp:txXfrm>
    </dsp:sp>
    <dsp:sp modelId="{246AD48A-8ACA-4362-90EE-1497E1291936}">
      <dsp:nvSpPr>
        <dsp:cNvPr id="0" name=""/>
        <dsp:cNvSpPr/>
      </dsp:nvSpPr>
      <dsp:spPr>
        <a:xfrm>
          <a:off x="0" y="1077406"/>
          <a:ext cx="1177937" cy="1014240"/>
        </a:xfrm>
        <a:prstGeom prst="rect">
          <a:avLst/>
        </a:prstGeom>
        <a:solidFill>
          <a:schemeClr val="accent2">
            <a:hueOff val="663946"/>
            <a:satOff val="2284"/>
            <a:lumOff val="-441"/>
            <a:alphaOff val="0"/>
          </a:schemeClr>
        </a:solidFill>
        <a:ln w="15875" cap="flat" cmpd="sng" algn="ctr">
          <a:solidFill>
            <a:schemeClr val="accent2">
              <a:hueOff val="663946"/>
              <a:satOff val="2284"/>
              <a:lumOff val="-44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333" tIns="100184" rIns="62333" bIns="100184" numCol="1" spcCol="1270" anchor="ctr" anchorCtr="0">
          <a:noAutofit/>
        </a:bodyPr>
        <a:lstStyle/>
        <a:p>
          <a:pPr marL="0" lvl="0" indent="0" algn="ctr" defTabSz="622300">
            <a:lnSpc>
              <a:spcPct val="90000"/>
            </a:lnSpc>
            <a:spcBef>
              <a:spcPct val="0"/>
            </a:spcBef>
            <a:spcAft>
              <a:spcPct val="35000"/>
            </a:spcAft>
            <a:buNone/>
          </a:pPr>
          <a:r>
            <a:rPr lang="en-US" sz="1400" kern="1200" dirty="0"/>
            <a:t>Facilitate</a:t>
          </a:r>
        </a:p>
      </dsp:txBody>
      <dsp:txXfrm>
        <a:off x="0" y="1077406"/>
        <a:ext cx="1177937" cy="1014240"/>
      </dsp:txXfrm>
    </dsp:sp>
    <dsp:sp modelId="{FADE82E3-DF17-4AF6-9E32-AC6A8E5813C8}">
      <dsp:nvSpPr>
        <dsp:cNvPr id="0" name=""/>
        <dsp:cNvSpPr/>
      </dsp:nvSpPr>
      <dsp:spPr>
        <a:xfrm>
          <a:off x="1177937" y="2152500"/>
          <a:ext cx="4711748" cy="1014240"/>
        </a:xfrm>
        <a:prstGeom prst="rect">
          <a:avLst/>
        </a:prstGeom>
        <a:solidFill>
          <a:schemeClr val="accent2">
            <a:tint val="40000"/>
            <a:alpha val="90000"/>
            <a:hueOff val="1667088"/>
            <a:satOff val="3844"/>
            <a:lumOff val="41"/>
            <a:alphaOff val="0"/>
          </a:schemeClr>
        </a:solidFill>
        <a:ln w="15875" cap="flat" cmpd="sng" algn="ctr">
          <a:solidFill>
            <a:schemeClr val="accent2">
              <a:tint val="40000"/>
              <a:alpha val="90000"/>
              <a:hueOff val="1667088"/>
              <a:satOff val="3844"/>
              <a:lumOff val="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21" tIns="257617" rIns="91421" bIns="257617" numCol="1" spcCol="1270" anchor="ctr" anchorCtr="0">
          <a:noAutofit/>
        </a:bodyPr>
        <a:lstStyle/>
        <a:p>
          <a:pPr marL="0" lvl="0" indent="0" algn="l" defTabSz="488950">
            <a:lnSpc>
              <a:spcPct val="90000"/>
            </a:lnSpc>
            <a:spcBef>
              <a:spcPct val="0"/>
            </a:spcBef>
            <a:spcAft>
              <a:spcPct val="35000"/>
            </a:spcAft>
            <a:buNone/>
          </a:pPr>
          <a:r>
            <a:rPr lang="en-US" sz="1100" kern="1200" dirty="0"/>
            <a:t>Receive applications, supplemental documents, and information from community organizations within the CoC. </a:t>
          </a:r>
        </a:p>
      </dsp:txBody>
      <dsp:txXfrm>
        <a:off x="1177937" y="2152500"/>
        <a:ext cx="4711748" cy="1014240"/>
      </dsp:txXfrm>
    </dsp:sp>
    <dsp:sp modelId="{2B2C4ED8-C751-417F-8100-B3DB5D9ABB20}">
      <dsp:nvSpPr>
        <dsp:cNvPr id="0" name=""/>
        <dsp:cNvSpPr/>
      </dsp:nvSpPr>
      <dsp:spPr>
        <a:xfrm>
          <a:off x="0" y="2152500"/>
          <a:ext cx="1177937" cy="1014240"/>
        </a:xfrm>
        <a:prstGeom prst="rect">
          <a:avLst/>
        </a:prstGeom>
        <a:solidFill>
          <a:schemeClr val="accent2">
            <a:hueOff val="1327892"/>
            <a:satOff val="4567"/>
            <a:lumOff val="-882"/>
            <a:alphaOff val="0"/>
          </a:schemeClr>
        </a:solidFill>
        <a:ln w="15875" cap="flat" cmpd="sng" algn="ctr">
          <a:solidFill>
            <a:schemeClr val="accent2">
              <a:hueOff val="1327892"/>
              <a:satOff val="4567"/>
              <a:lumOff val="-88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333" tIns="100184" rIns="62333" bIns="100184" numCol="1" spcCol="1270" anchor="ctr" anchorCtr="0">
          <a:noAutofit/>
        </a:bodyPr>
        <a:lstStyle/>
        <a:p>
          <a:pPr marL="0" lvl="0" indent="0" algn="ctr" defTabSz="622300">
            <a:lnSpc>
              <a:spcPct val="90000"/>
            </a:lnSpc>
            <a:spcBef>
              <a:spcPct val="0"/>
            </a:spcBef>
            <a:spcAft>
              <a:spcPct val="35000"/>
            </a:spcAft>
            <a:buNone/>
          </a:pPr>
          <a:r>
            <a:rPr lang="en-US" sz="1400" kern="1200" dirty="0"/>
            <a:t>Receive</a:t>
          </a:r>
        </a:p>
      </dsp:txBody>
      <dsp:txXfrm>
        <a:off x="0" y="2152500"/>
        <a:ext cx="1177937" cy="1014240"/>
      </dsp:txXfrm>
    </dsp:sp>
    <dsp:sp modelId="{F628BB61-3555-46E8-A874-4278EC3AF454}">
      <dsp:nvSpPr>
        <dsp:cNvPr id="0" name=""/>
        <dsp:cNvSpPr/>
      </dsp:nvSpPr>
      <dsp:spPr>
        <a:xfrm>
          <a:off x="1177937" y="3227594"/>
          <a:ext cx="4711748" cy="1014240"/>
        </a:xfrm>
        <a:prstGeom prst="rect">
          <a:avLst/>
        </a:prstGeom>
        <a:solidFill>
          <a:schemeClr val="accent2">
            <a:tint val="40000"/>
            <a:alpha val="90000"/>
            <a:hueOff val="2500632"/>
            <a:satOff val="5767"/>
            <a:lumOff val="62"/>
            <a:alphaOff val="0"/>
          </a:schemeClr>
        </a:solidFill>
        <a:ln w="15875" cap="flat" cmpd="sng" algn="ctr">
          <a:solidFill>
            <a:schemeClr val="accent2">
              <a:tint val="40000"/>
              <a:alpha val="90000"/>
              <a:hueOff val="2500632"/>
              <a:satOff val="5767"/>
              <a:lumOff val="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21" tIns="257617" rIns="91421" bIns="257617" numCol="1" spcCol="1270" anchor="ctr" anchorCtr="0">
          <a:noAutofit/>
        </a:bodyPr>
        <a:lstStyle/>
        <a:p>
          <a:pPr marL="0" lvl="0" indent="0" algn="l" defTabSz="488950">
            <a:lnSpc>
              <a:spcPct val="90000"/>
            </a:lnSpc>
            <a:spcBef>
              <a:spcPct val="0"/>
            </a:spcBef>
            <a:spcAft>
              <a:spcPct val="35000"/>
            </a:spcAft>
            <a:buNone/>
          </a:pPr>
          <a:r>
            <a:rPr lang="en-US" sz="1100" kern="1200" dirty="0"/>
            <a:t>Review information and prepare applications for the System Performance Evaluation Committee (SPEC), who is responsible for project prioritization based on the entire CoC’s gaps/needs and priorities. </a:t>
          </a:r>
        </a:p>
      </dsp:txBody>
      <dsp:txXfrm>
        <a:off x="1177937" y="3227594"/>
        <a:ext cx="4711748" cy="1014240"/>
      </dsp:txXfrm>
    </dsp:sp>
    <dsp:sp modelId="{0100114B-BF5A-4358-B39E-A3C34077FB1E}">
      <dsp:nvSpPr>
        <dsp:cNvPr id="0" name=""/>
        <dsp:cNvSpPr/>
      </dsp:nvSpPr>
      <dsp:spPr>
        <a:xfrm>
          <a:off x="0" y="3227594"/>
          <a:ext cx="1177937" cy="1014240"/>
        </a:xfrm>
        <a:prstGeom prst="rect">
          <a:avLst/>
        </a:prstGeom>
        <a:solidFill>
          <a:schemeClr val="accent2">
            <a:hueOff val="1991838"/>
            <a:satOff val="6851"/>
            <a:lumOff val="-1324"/>
            <a:alphaOff val="0"/>
          </a:schemeClr>
        </a:solidFill>
        <a:ln w="15875" cap="flat" cmpd="sng" algn="ctr">
          <a:solidFill>
            <a:schemeClr val="accent2">
              <a:hueOff val="1991838"/>
              <a:satOff val="6851"/>
              <a:lumOff val="-132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333" tIns="100184" rIns="62333" bIns="100184" numCol="1" spcCol="1270" anchor="ctr" anchorCtr="0">
          <a:noAutofit/>
        </a:bodyPr>
        <a:lstStyle/>
        <a:p>
          <a:pPr marL="0" lvl="0" indent="0" algn="ctr" defTabSz="622300">
            <a:lnSpc>
              <a:spcPct val="90000"/>
            </a:lnSpc>
            <a:spcBef>
              <a:spcPct val="0"/>
            </a:spcBef>
            <a:spcAft>
              <a:spcPct val="35000"/>
            </a:spcAft>
            <a:buNone/>
          </a:pPr>
          <a:r>
            <a:rPr lang="en-US" sz="1400" kern="1200" dirty="0"/>
            <a:t>Review</a:t>
          </a:r>
        </a:p>
      </dsp:txBody>
      <dsp:txXfrm>
        <a:off x="0" y="3227594"/>
        <a:ext cx="1177937" cy="1014240"/>
      </dsp:txXfrm>
    </dsp:sp>
    <dsp:sp modelId="{90812B62-1CCB-48D6-8F03-0B1AC27B29A3}">
      <dsp:nvSpPr>
        <dsp:cNvPr id="0" name=""/>
        <dsp:cNvSpPr/>
      </dsp:nvSpPr>
      <dsp:spPr>
        <a:xfrm>
          <a:off x="1177937" y="4302689"/>
          <a:ext cx="4711748" cy="1014240"/>
        </a:xfrm>
        <a:prstGeom prst="rect">
          <a:avLst/>
        </a:prstGeom>
        <a:solidFill>
          <a:schemeClr val="accent2">
            <a:tint val="40000"/>
            <a:alpha val="90000"/>
            <a:hueOff val="3334177"/>
            <a:satOff val="7689"/>
            <a:lumOff val="83"/>
            <a:alphaOff val="0"/>
          </a:schemeClr>
        </a:solidFill>
        <a:ln w="15875" cap="flat" cmpd="sng" algn="ctr">
          <a:solidFill>
            <a:schemeClr val="accent2">
              <a:tint val="40000"/>
              <a:alpha val="90000"/>
              <a:hueOff val="3334177"/>
              <a:satOff val="7689"/>
              <a:lumOff val="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21" tIns="257617" rIns="91421" bIns="257617" numCol="1" spcCol="1270" anchor="ctr" anchorCtr="0">
          <a:noAutofit/>
        </a:bodyPr>
        <a:lstStyle/>
        <a:p>
          <a:pPr marL="0" lvl="0" indent="0" algn="l" defTabSz="488950">
            <a:lnSpc>
              <a:spcPct val="90000"/>
            </a:lnSpc>
            <a:spcBef>
              <a:spcPct val="0"/>
            </a:spcBef>
            <a:spcAft>
              <a:spcPct val="35000"/>
            </a:spcAft>
            <a:buNone/>
          </a:pPr>
          <a:r>
            <a:rPr lang="en-US" sz="1100" kern="1200" dirty="0"/>
            <a:t>Conduct monitoring of CoC funded projects and provide technical assistance to ensure agencies continue to meet HUD’s standards to receive ongoing funding or for new projects. </a:t>
          </a:r>
        </a:p>
      </dsp:txBody>
      <dsp:txXfrm>
        <a:off x="1177937" y="4302689"/>
        <a:ext cx="4711748" cy="1014240"/>
      </dsp:txXfrm>
    </dsp:sp>
    <dsp:sp modelId="{CFF9516A-0140-4B69-B44A-EA67C181BAF6}">
      <dsp:nvSpPr>
        <dsp:cNvPr id="0" name=""/>
        <dsp:cNvSpPr/>
      </dsp:nvSpPr>
      <dsp:spPr>
        <a:xfrm>
          <a:off x="0" y="4302689"/>
          <a:ext cx="1177937" cy="1014240"/>
        </a:xfrm>
        <a:prstGeom prst="rect">
          <a:avLst/>
        </a:prstGeom>
        <a:solidFill>
          <a:schemeClr val="accent2">
            <a:hueOff val="2655785"/>
            <a:satOff val="9135"/>
            <a:lumOff val="-1765"/>
            <a:alphaOff val="0"/>
          </a:schemeClr>
        </a:solidFill>
        <a:ln w="15875" cap="flat" cmpd="sng" algn="ctr">
          <a:solidFill>
            <a:schemeClr val="accent2">
              <a:hueOff val="2655785"/>
              <a:satOff val="9135"/>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333" tIns="100184" rIns="62333" bIns="100184" numCol="1" spcCol="1270" anchor="ctr" anchorCtr="0">
          <a:noAutofit/>
        </a:bodyPr>
        <a:lstStyle/>
        <a:p>
          <a:pPr marL="0" lvl="0" indent="0" algn="ctr" defTabSz="622300">
            <a:lnSpc>
              <a:spcPct val="90000"/>
            </a:lnSpc>
            <a:spcBef>
              <a:spcPct val="0"/>
            </a:spcBef>
            <a:spcAft>
              <a:spcPct val="35000"/>
            </a:spcAft>
            <a:buNone/>
          </a:pPr>
          <a:r>
            <a:rPr lang="en-US" sz="1400" kern="1200" dirty="0"/>
            <a:t>Conduct</a:t>
          </a:r>
        </a:p>
      </dsp:txBody>
      <dsp:txXfrm>
        <a:off x="0" y="4302689"/>
        <a:ext cx="1177937" cy="10142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8CA86-1155-4FBC-B348-3C31039BB2C6}">
      <dsp:nvSpPr>
        <dsp:cNvPr id="0" name=""/>
        <dsp:cNvSpPr/>
      </dsp:nvSpPr>
      <dsp:spPr>
        <a:xfrm>
          <a:off x="0" y="309"/>
          <a:ext cx="8692177" cy="4259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720BA3-41AC-4D45-9923-8D8EDB68B476}">
      <dsp:nvSpPr>
        <dsp:cNvPr id="0" name=""/>
        <dsp:cNvSpPr/>
      </dsp:nvSpPr>
      <dsp:spPr>
        <a:xfrm>
          <a:off x="128835" y="96137"/>
          <a:ext cx="234245" cy="2342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D301D7C-1396-4EC6-85EC-2B94FF81A121}">
      <dsp:nvSpPr>
        <dsp:cNvPr id="0" name=""/>
        <dsp:cNvSpPr/>
      </dsp:nvSpPr>
      <dsp:spPr>
        <a:xfrm>
          <a:off x="491916" y="309"/>
          <a:ext cx="8200260" cy="425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075" tIns="45075" rIns="45075" bIns="45075" numCol="1" spcCol="1270" anchor="ctr" anchorCtr="0">
          <a:noAutofit/>
        </a:bodyPr>
        <a:lstStyle/>
        <a:p>
          <a:pPr marL="0" lvl="0" indent="0" algn="l" defTabSz="711200">
            <a:lnSpc>
              <a:spcPct val="100000"/>
            </a:lnSpc>
            <a:spcBef>
              <a:spcPct val="0"/>
            </a:spcBef>
            <a:spcAft>
              <a:spcPct val="35000"/>
            </a:spcAft>
            <a:buNone/>
          </a:pPr>
          <a:r>
            <a:rPr lang="en-US" sz="1600" b="1" kern="1200" dirty="0">
              <a:latin typeface="Calibri"/>
              <a:cs typeface="Calibri"/>
            </a:rPr>
            <a:t>Competition/Application Information Released and Community is Notified</a:t>
          </a:r>
        </a:p>
      </dsp:txBody>
      <dsp:txXfrm>
        <a:off x="491916" y="309"/>
        <a:ext cx="8200260" cy="425901"/>
      </dsp:txXfrm>
    </dsp:sp>
    <dsp:sp modelId="{08D4822D-9899-4EC4-B9C8-BBE3A6C080E6}">
      <dsp:nvSpPr>
        <dsp:cNvPr id="0" name=""/>
        <dsp:cNvSpPr/>
      </dsp:nvSpPr>
      <dsp:spPr>
        <a:xfrm>
          <a:off x="0" y="532686"/>
          <a:ext cx="8692177" cy="4259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182B6A-FCE4-489C-B469-18E3BD5D05A9}">
      <dsp:nvSpPr>
        <dsp:cNvPr id="0" name=""/>
        <dsp:cNvSpPr/>
      </dsp:nvSpPr>
      <dsp:spPr>
        <a:xfrm>
          <a:off x="128835" y="628514"/>
          <a:ext cx="234245" cy="2342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276189-50FF-4636-BC61-72206C4E12CF}">
      <dsp:nvSpPr>
        <dsp:cNvPr id="0" name=""/>
        <dsp:cNvSpPr/>
      </dsp:nvSpPr>
      <dsp:spPr>
        <a:xfrm>
          <a:off x="491916" y="532686"/>
          <a:ext cx="8200260" cy="425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075" tIns="45075" rIns="45075" bIns="45075" numCol="1" spcCol="1270" anchor="ctr" anchorCtr="0">
          <a:noAutofit/>
        </a:bodyPr>
        <a:lstStyle/>
        <a:p>
          <a:pPr marL="0" lvl="0" indent="0" algn="l" defTabSz="711200">
            <a:lnSpc>
              <a:spcPct val="100000"/>
            </a:lnSpc>
            <a:spcBef>
              <a:spcPct val="0"/>
            </a:spcBef>
            <a:spcAft>
              <a:spcPct val="35000"/>
            </a:spcAft>
            <a:buNone/>
          </a:pPr>
          <a:r>
            <a:rPr lang="en-US" sz="1600" b="1" kern="1200" dirty="0">
              <a:latin typeface="Calibri"/>
              <a:cs typeface="Calibri"/>
            </a:rPr>
            <a:t>CoC Provides Informational and Instructional Trainings and Technical Assistance</a:t>
          </a:r>
        </a:p>
      </dsp:txBody>
      <dsp:txXfrm>
        <a:off x="491916" y="532686"/>
        <a:ext cx="8200260" cy="425901"/>
      </dsp:txXfrm>
    </dsp:sp>
    <dsp:sp modelId="{7EDDDA4F-7376-466B-AD53-10332AB90F11}">
      <dsp:nvSpPr>
        <dsp:cNvPr id="0" name=""/>
        <dsp:cNvSpPr/>
      </dsp:nvSpPr>
      <dsp:spPr>
        <a:xfrm>
          <a:off x="0" y="1056805"/>
          <a:ext cx="8692177" cy="4259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14E726-1B16-46D7-AAF5-A67B3727E595}">
      <dsp:nvSpPr>
        <dsp:cNvPr id="0" name=""/>
        <dsp:cNvSpPr/>
      </dsp:nvSpPr>
      <dsp:spPr>
        <a:xfrm>
          <a:off x="128835" y="1160891"/>
          <a:ext cx="234245" cy="2342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AEB741-DFF8-454C-8055-2E035268E68E}">
      <dsp:nvSpPr>
        <dsp:cNvPr id="0" name=""/>
        <dsp:cNvSpPr/>
      </dsp:nvSpPr>
      <dsp:spPr>
        <a:xfrm>
          <a:off x="491916" y="1065063"/>
          <a:ext cx="8200260" cy="425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075" tIns="45075" rIns="45075" bIns="45075" numCol="1" spcCol="1270" anchor="ctr" anchorCtr="0">
          <a:noAutofit/>
        </a:bodyPr>
        <a:lstStyle/>
        <a:p>
          <a:pPr marL="0" lvl="0" indent="0" algn="l" defTabSz="711200">
            <a:lnSpc>
              <a:spcPct val="100000"/>
            </a:lnSpc>
            <a:spcBef>
              <a:spcPct val="0"/>
            </a:spcBef>
            <a:spcAft>
              <a:spcPct val="35000"/>
            </a:spcAft>
            <a:buNone/>
          </a:pPr>
          <a:r>
            <a:rPr lang="en-US" sz="1600" b="1" kern="1200" dirty="0">
              <a:latin typeface="Calibri"/>
              <a:cs typeface="Calibri"/>
            </a:rPr>
            <a:t>CoC Project Applications Due</a:t>
          </a:r>
        </a:p>
      </dsp:txBody>
      <dsp:txXfrm>
        <a:off x="491916" y="1065063"/>
        <a:ext cx="8200260" cy="425901"/>
      </dsp:txXfrm>
    </dsp:sp>
    <dsp:sp modelId="{7599EE11-BF3A-4825-A021-CC6A45C95D41}">
      <dsp:nvSpPr>
        <dsp:cNvPr id="0" name=""/>
        <dsp:cNvSpPr/>
      </dsp:nvSpPr>
      <dsp:spPr>
        <a:xfrm>
          <a:off x="0" y="1597440"/>
          <a:ext cx="8692177" cy="4259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710DD1-CEAA-489D-8F74-A534F610D916}">
      <dsp:nvSpPr>
        <dsp:cNvPr id="0" name=""/>
        <dsp:cNvSpPr/>
      </dsp:nvSpPr>
      <dsp:spPr>
        <a:xfrm>
          <a:off x="128835" y="1693268"/>
          <a:ext cx="234245" cy="2342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BEAA05-F10A-419D-B31E-DF919D105B7D}">
      <dsp:nvSpPr>
        <dsp:cNvPr id="0" name=""/>
        <dsp:cNvSpPr/>
      </dsp:nvSpPr>
      <dsp:spPr>
        <a:xfrm>
          <a:off x="491916" y="1597440"/>
          <a:ext cx="8200260" cy="425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075" tIns="45075" rIns="45075" bIns="45075" numCol="1" spcCol="1270" anchor="ctr" anchorCtr="0">
          <a:noAutofit/>
        </a:bodyPr>
        <a:lstStyle/>
        <a:p>
          <a:pPr marL="0" lvl="0" indent="0" algn="l" defTabSz="711200">
            <a:lnSpc>
              <a:spcPct val="100000"/>
            </a:lnSpc>
            <a:spcBef>
              <a:spcPct val="0"/>
            </a:spcBef>
            <a:spcAft>
              <a:spcPct val="35000"/>
            </a:spcAft>
            <a:buNone/>
          </a:pPr>
          <a:r>
            <a:rPr lang="en-US" sz="1600" b="1" kern="1200" dirty="0">
              <a:latin typeface="Calibri"/>
              <a:cs typeface="Calibri"/>
            </a:rPr>
            <a:t>CoC Staff Provides Applications to SPEC</a:t>
          </a:r>
        </a:p>
      </dsp:txBody>
      <dsp:txXfrm>
        <a:off x="491916" y="1597440"/>
        <a:ext cx="8200260" cy="425901"/>
      </dsp:txXfrm>
    </dsp:sp>
    <dsp:sp modelId="{1D3FA830-0876-402E-86A5-588EBD2E3070}">
      <dsp:nvSpPr>
        <dsp:cNvPr id="0" name=""/>
        <dsp:cNvSpPr/>
      </dsp:nvSpPr>
      <dsp:spPr>
        <a:xfrm>
          <a:off x="0" y="2129817"/>
          <a:ext cx="8692177" cy="4259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439AAC-7AEC-48B2-A7F5-4231DB1A9EAD}">
      <dsp:nvSpPr>
        <dsp:cNvPr id="0" name=""/>
        <dsp:cNvSpPr/>
      </dsp:nvSpPr>
      <dsp:spPr>
        <a:xfrm>
          <a:off x="128835" y="2225645"/>
          <a:ext cx="234245" cy="23424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7C4BC3-167E-47B4-A4BC-04A0665A747D}">
      <dsp:nvSpPr>
        <dsp:cNvPr id="0" name=""/>
        <dsp:cNvSpPr/>
      </dsp:nvSpPr>
      <dsp:spPr>
        <a:xfrm>
          <a:off x="491916" y="2129817"/>
          <a:ext cx="8200260" cy="425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075" tIns="45075" rIns="45075" bIns="45075" numCol="1" spcCol="1270" anchor="ctr" anchorCtr="0">
          <a:noAutofit/>
        </a:bodyPr>
        <a:lstStyle/>
        <a:p>
          <a:pPr marL="0" lvl="0" indent="0" algn="l" defTabSz="711200">
            <a:lnSpc>
              <a:spcPct val="100000"/>
            </a:lnSpc>
            <a:spcBef>
              <a:spcPct val="0"/>
            </a:spcBef>
            <a:spcAft>
              <a:spcPct val="35000"/>
            </a:spcAft>
            <a:buNone/>
          </a:pPr>
          <a:r>
            <a:rPr lang="en-US" sz="1600" b="1" kern="1200" dirty="0">
              <a:latin typeface="Calibri"/>
              <a:cs typeface="Calibri"/>
            </a:rPr>
            <a:t>SPEC Reviews Applications and Completes Ranking &amp; Review</a:t>
          </a:r>
        </a:p>
      </dsp:txBody>
      <dsp:txXfrm>
        <a:off x="491916" y="2129817"/>
        <a:ext cx="8200260" cy="425901"/>
      </dsp:txXfrm>
    </dsp:sp>
    <dsp:sp modelId="{9BFDDBF2-E2BF-41A4-A2E8-3128A23D9ADA}">
      <dsp:nvSpPr>
        <dsp:cNvPr id="0" name=""/>
        <dsp:cNvSpPr/>
      </dsp:nvSpPr>
      <dsp:spPr>
        <a:xfrm>
          <a:off x="0" y="2662194"/>
          <a:ext cx="8692177" cy="4259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2999B0-D510-480F-8E7B-2781D8BD5492}">
      <dsp:nvSpPr>
        <dsp:cNvPr id="0" name=""/>
        <dsp:cNvSpPr/>
      </dsp:nvSpPr>
      <dsp:spPr>
        <a:xfrm>
          <a:off x="128835" y="2758021"/>
          <a:ext cx="234245" cy="23424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B24BA9-5FAB-4344-8DE7-7BB537BDC321}">
      <dsp:nvSpPr>
        <dsp:cNvPr id="0" name=""/>
        <dsp:cNvSpPr/>
      </dsp:nvSpPr>
      <dsp:spPr>
        <a:xfrm>
          <a:off x="491916" y="2662194"/>
          <a:ext cx="8200260" cy="425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075" tIns="45075" rIns="45075" bIns="45075" numCol="1" spcCol="1270" anchor="ctr" anchorCtr="0">
          <a:noAutofit/>
        </a:bodyPr>
        <a:lstStyle/>
        <a:p>
          <a:pPr marL="0" lvl="0" indent="0" algn="l" defTabSz="711200">
            <a:lnSpc>
              <a:spcPct val="100000"/>
            </a:lnSpc>
            <a:spcBef>
              <a:spcPct val="0"/>
            </a:spcBef>
            <a:spcAft>
              <a:spcPct val="35000"/>
            </a:spcAft>
            <a:buNone/>
          </a:pPr>
          <a:r>
            <a:rPr lang="en-US" sz="1600" b="1" kern="1200" dirty="0">
              <a:latin typeface="Calibri"/>
              <a:cs typeface="Calibri"/>
            </a:rPr>
            <a:t>Funding Recommendations Announced &amp; Voted on by CoC Board/Membership</a:t>
          </a:r>
        </a:p>
      </dsp:txBody>
      <dsp:txXfrm>
        <a:off x="491916" y="2662194"/>
        <a:ext cx="8200260" cy="425901"/>
      </dsp:txXfrm>
    </dsp:sp>
    <dsp:sp modelId="{8AF0B66C-911C-4817-913D-F7620629C745}">
      <dsp:nvSpPr>
        <dsp:cNvPr id="0" name=""/>
        <dsp:cNvSpPr/>
      </dsp:nvSpPr>
      <dsp:spPr>
        <a:xfrm>
          <a:off x="0" y="3194571"/>
          <a:ext cx="8692177" cy="4259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569D7F-2D4C-44B5-81EB-64A2CECDF0D3}">
      <dsp:nvSpPr>
        <dsp:cNvPr id="0" name=""/>
        <dsp:cNvSpPr/>
      </dsp:nvSpPr>
      <dsp:spPr>
        <a:xfrm>
          <a:off x="128835" y="3290398"/>
          <a:ext cx="234245" cy="23424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0A66E7-81F3-4A5E-8532-7B8F39FB702B}">
      <dsp:nvSpPr>
        <dsp:cNvPr id="0" name=""/>
        <dsp:cNvSpPr/>
      </dsp:nvSpPr>
      <dsp:spPr>
        <a:xfrm>
          <a:off x="491916" y="3194571"/>
          <a:ext cx="8200260" cy="425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075" tIns="45075" rIns="45075" bIns="45075" numCol="1" spcCol="1270" anchor="ctr" anchorCtr="0">
          <a:noAutofit/>
        </a:bodyPr>
        <a:lstStyle/>
        <a:p>
          <a:pPr marL="0" lvl="0" indent="0" algn="l" defTabSz="711200">
            <a:lnSpc>
              <a:spcPct val="100000"/>
            </a:lnSpc>
            <a:spcBef>
              <a:spcPct val="0"/>
            </a:spcBef>
            <a:spcAft>
              <a:spcPct val="35000"/>
            </a:spcAft>
            <a:buNone/>
          </a:pPr>
          <a:r>
            <a:rPr lang="en-US" sz="1600" b="1" kern="1200" dirty="0">
              <a:latin typeface="Calibri"/>
              <a:cs typeface="Calibri"/>
            </a:rPr>
            <a:t>Consolidated (NOFO) Application Submitted by CoC</a:t>
          </a:r>
          <a:endParaRPr lang="en-US" sz="1600" b="1" kern="1200" dirty="0"/>
        </a:p>
      </dsp:txBody>
      <dsp:txXfrm>
        <a:off x="491916" y="3194571"/>
        <a:ext cx="8200260" cy="4259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D26474-F880-4CA1-8FFF-70F3F0B57015}" type="datetimeFigureOut">
              <a:rPr lang="en-US" smtClean="0"/>
              <a:t>6/17/2026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4048B53-0811-4105-88D1-2C039D4FBA4A}" type="slidenum">
              <a:rPr lang="en-US" smtClean="0"/>
              <a:t>‹#›</a:t>
            </a:fld>
            <a:endParaRPr lang="en-US" dirty="0"/>
          </a:p>
        </p:txBody>
      </p:sp>
    </p:spTree>
    <p:extLst>
      <p:ext uri="{BB962C8B-B14F-4D97-AF65-F5344CB8AC3E}">
        <p14:creationId xmlns:p14="http://schemas.microsoft.com/office/powerpoint/2010/main" val="1027698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B97E17-A231-4A5F-92E7-EC967C1F8D48}" type="datetime1">
              <a:rPr lang="en-US" smtClean="0"/>
              <a:t>6/17/2026</a:t>
            </a:fld>
            <a:endParaRPr lang="en-US" dirty="0"/>
          </a:p>
        </p:txBody>
      </p:sp>
      <p:sp>
        <p:nvSpPr>
          <p:cNvPr id="5" name="Footer Placeholder 4"/>
          <p:cNvSpPr>
            <a:spLocks noGrp="1"/>
          </p:cNvSpPr>
          <p:nvPr>
            <p:ph type="ftr" sz="quarter" idx="11"/>
          </p:nvPr>
        </p:nvSpPr>
        <p:spPr/>
        <p:txBody>
          <a:bodyPr/>
          <a:lstStyle/>
          <a:p>
            <a:r>
              <a:rPr lang="en-US" dirty="0"/>
              <a:t>FY 2026 Guilford County (NC-504) NOFO Information Session</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404033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36E0FC-07DD-4B54-B2EA-1A523C8DD55D}" type="datetime1">
              <a:rPr lang="en-US" smtClean="0"/>
              <a:t>6/17/2026</a:t>
            </a:fld>
            <a:endParaRPr lang="en-US" dirty="0"/>
          </a:p>
        </p:txBody>
      </p:sp>
      <p:sp>
        <p:nvSpPr>
          <p:cNvPr id="5" name="Footer Placeholder 4"/>
          <p:cNvSpPr>
            <a:spLocks noGrp="1"/>
          </p:cNvSpPr>
          <p:nvPr>
            <p:ph type="ftr" sz="quarter" idx="11"/>
          </p:nvPr>
        </p:nvSpPr>
        <p:spPr/>
        <p:txBody>
          <a:bodyPr/>
          <a:lstStyle/>
          <a:p>
            <a:r>
              <a:rPr lang="en-US" dirty="0"/>
              <a:t>FY 2026 Guilford County (NC-504) NOFO Information Session</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23669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611DBF-8E4B-4F83-B719-33EC4DA30CA0}" type="datetime1">
              <a:rPr lang="en-US" smtClean="0"/>
              <a:t>6/17/2026</a:t>
            </a:fld>
            <a:endParaRPr lang="en-US" dirty="0"/>
          </a:p>
        </p:txBody>
      </p:sp>
      <p:sp>
        <p:nvSpPr>
          <p:cNvPr id="5" name="Footer Placeholder 4"/>
          <p:cNvSpPr>
            <a:spLocks noGrp="1"/>
          </p:cNvSpPr>
          <p:nvPr>
            <p:ph type="ftr" sz="quarter" idx="11"/>
          </p:nvPr>
        </p:nvSpPr>
        <p:spPr/>
        <p:txBody>
          <a:bodyPr/>
          <a:lstStyle/>
          <a:p>
            <a:r>
              <a:rPr lang="en-US" dirty="0"/>
              <a:t>FY 2026 Guilford County (NC-504) NOFO Information Session</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67083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2BB2C6-FCAE-4D1C-80AA-C6711E859614}" type="datetime1">
              <a:rPr lang="en-US" smtClean="0"/>
              <a:t>6/17/2026</a:t>
            </a:fld>
            <a:endParaRPr lang="en-US" dirty="0"/>
          </a:p>
        </p:txBody>
      </p:sp>
      <p:sp>
        <p:nvSpPr>
          <p:cNvPr id="5" name="Footer Placeholder 4"/>
          <p:cNvSpPr>
            <a:spLocks noGrp="1"/>
          </p:cNvSpPr>
          <p:nvPr>
            <p:ph type="ftr" sz="quarter" idx="11"/>
          </p:nvPr>
        </p:nvSpPr>
        <p:spPr/>
        <p:txBody>
          <a:bodyPr/>
          <a:lstStyle/>
          <a:p>
            <a:r>
              <a:rPr lang="en-US" dirty="0"/>
              <a:t>FY 2026 Guilford County (NC-504) NOFO Information Session</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816023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178CA6-3045-4BF1-8B09-E6C62BB91A33}" type="datetime1">
              <a:rPr lang="en-US" smtClean="0"/>
              <a:t>6/17/2026</a:t>
            </a:fld>
            <a:endParaRPr lang="en-US" dirty="0"/>
          </a:p>
        </p:txBody>
      </p:sp>
      <p:sp>
        <p:nvSpPr>
          <p:cNvPr id="5" name="Footer Placeholder 4"/>
          <p:cNvSpPr>
            <a:spLocks noGrp="1"/>
          </p:cNvSpPr>
          <p:nvPr>
            <p:ph type="ftr" sz="quarter" idx="11"/>
          </p:nvPr>
        </p:nvSpPr>
        <p:spPr/>
        <p:txBody>
          <a:bodyPr/>
          <a:lstStyle/>
          <a:p>
            <a:r>
              <a:rPr lang="en-US" dirty="0"/>
              <a:t>FY 2026 Guilford County (NC-504) NOFO Information Session</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7527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D4C1DF-7620-43A9-B126-EFB1119E2751}" type="datetime1">
              <a:rPr lang="en-US" smtClean="0"/>
              <a:t>6/17/2026</a:t>
            </a:fld>
            <a:endParaRPr lang="en-US" dirty="0"/>
          </a:p>
        </p:txBody>
      </p:sp>
      <p:sp>
        <p:nvSpPr>
          <p:cNvPr id="6" name="Footer Placeholder 5"/>
          <p:cNvSpPr>
            <a:spLocks noGrp="1"/>
          </p:cNvSpPr>
          <p:nvPr>
            <p:ph type="ftr" sz="quarter" idx="11"/>
          </p:nvPr>
        </p:nvSpPr>
        <p:spPr/>
        <p:txBody>
          <a:bodyPr/>
          <a:lstStyle/>
          <a:p>
            <a:r>
              <a:rPr lang="en-US" dirty="0"/>
              <a:t>FY 2026 Guilford County (NC-504) NOFO Information Session</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534378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62D649-A0F5-4A80-ADFE-81F528B5380A}" type="datetime1">
              <a:rPr lang="en-US" smtClean="0"/>
              <a:t>6/17/2026</a:t>
            </a:fld>
            <a:endParaRPr lang="en-US" dirty="0"/>
          </a:p>
        </p:txBody>
      </p:sp>
      <p:sp>
        <p:nvSpPr>
          <p:cNvPr id="8" name="Footer Placeholder 7"/>
          <p:cNvSpPr>
            <a:spLocks noGrp="1"/>
          </p:cNvSpPr>
          <p:nvPr>
            <p:ph type="ftr" sz="quarter" idx="11"/>
          </p:nvPr>
        </p:nvSpPr>
        <p:spPr/>
        <p:txBody>
          <a:bodyPr/>
          <a:lstStyle/>
          <a:p>
            <a:r>
              <a:rPr lang="en-US" dirty="0"/>
              <a:t>FY 2026 Guilford County (NC-504) NOFO Information Session</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58907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76B022-57D5-4593-9453-8A354D5F2962}" type="datetime1">
              <a:rPr lang="en-US" smtClean="0"/>
              <a:t>6/17/2026</a:t>
            </a:fld>
            <a:endParaRPr lang="en-US" dirty="0"/>
          </a:p>
        </p:txBody>
      </p:sp>
      <p:sp>
        <p:nvSpPr>
          <p:cNvPr id="4" name="Footer Placeholder 3"/>
          <p:cNvSpPr>
            <a:spLocks noGrp="1"/>
          </p:cNvSpPr>
          <p:nvPr>
            <p:ph type="ftr" sz="quarter" idx="11"/>
          </p:nvPr>
        </p:nvSpPr>
        <p:spPr/>
        <p:txBody>
          <a:bodyPr/>
          <a:lstStyle/>
          <a:p>
            <a:r>
              <a:rPr lang="en-US" dirty="0"/>
              <a:t>FY 2026 Guilford County (NC-504) NOFO Information Session</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455371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B84EBBD6-929C-473C-A006-176B2EB473C7}" type="datetime1">
              <a:rPr lang="en-US" smtClean="0"/>
              <a:t>6/17/2026</a:t>
            </a:fld>
            <a:endParaRPr lang="en-US" dirty="0"/>
          </a:p>
        </p:txBody>
      </p:sp>
      <p:sp>
        <p:nvSpPr>
          <p:cNvPr id="3" name="Footer Placeholder 2"/>
          <p:cNvSpPr>
            <a:spLocks noGrp="1"/>
          </p:cNvSpPr>
          <p:nvPr>
            <p:ph type="ftr" sz="quarter" idx="11"/>
          </p:nvPr>
        </p:nvSpPr>
        <p:spPr/>
        <p:txBody>
          <a:bodyPr/>
          <a:lstStyle/>
          <a:p>
            <a:r>
              <a:rPr lang="en-US" dirty="0"/>
              <a:t>FY 2026 Guilford County (NC-504) NOFO Information Session</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486436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BB15B8-E8AC-4417-8DDB-AA42D85957F2}" type="datetime1">
              <a:rPr lang="en-US" smtClean="0"/>
              <a:t>6/17/2026</a:t>
            </a:fld>
            <a:endParaRPr lang="en-US" dirty="0"/>
          </a:p>
        </p:txBody>
      </p:sp>
      <p:sp>
        <p:nvSpPr>
          <p:cNvPr id="6" name="Footer Placeholder 5"/>
          <p:cNvSpPr>
            <a:spLocks noGrp="1"/>
          </p:cNvSpPr>
          <p:nvPr>
            <p:ph type="ftr" sz="quarter" idx="11"/>
          </p:nvPr>
        </p:nvSpPr>
        <p:spPr/>
        <p:txBody>
          <a:bodyPr/>
          <a:lstStyle/>
          <a:p>
            <a:r>
              <a:rPr lang="en-US" dirty="0"/>
              <a:t>FY 2026 Guilford County (NC-504) NOFO Information Session</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16843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58547C-B72D-4B94-8D5C-267B5832A674}" type="datetime1">
              <a:rPr lang="en-US" smtClean="0"/>
              <a:t>6/17/2026</a:t>
            </a:fld>
            <a:endParaRPr lang="en-US" dirty="0"/>
          </a:p>
        </p:txBody>
      </p:sp>
      <p:sp>
        <p:nvSpPr>
          <p:cNvPr id="6" name="Footer Placeholder 5"/>
          <p:cNvSpPr>
            <a:spLocks noGrp="1"/>
          </p:cNvSpPr>
          <p:nvPr>
            <p:ph type="ftr" sz="quarter" idx="11"/>
          </p:nvPr>
        </p:nvSpPr>
        <p:spPr/>
        <p:txBody>
          <a:bodyPr/>
          <a:lstStyle/>
          <a:p>
            <a:r>
              <a:rPr lang="en-US" dirty="0"/>
              <a:t>FY 2026 Guilford County (NC-504) NOFO Information Session</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24488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Eigth level</a:t>
            </a:r>
          </a:p>
          <a:p>
            <a:pPr lvl="8"/>
            <a:r>
              <a:rPr lang="en-US"/>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691A0DA8-079C-4DE6-9037-AB6112D4667D}" type="datetime1">
              <a:rPr lang="en-US" smtClean="0"/>
              <a:t>6/17/2026</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FY 2026 Guilford County (NC-504) NOFO Information Session</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97651738"/>
      </p:ext>
    </p:extLst>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mailto:infococ@guilfordcountync.gov"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ecfr.gov/current/title-24/section-578.17" TargetMode="External"/><Relationship Id="rId2" Type="http://schemas.openxmlformats.org/officeDocument/2006/relationships/hyperlink" Target="https://www.ecfr.gov/current/title-24/part-578" TargetMode="External"/><Relationship Id="rId1" Type="http://schemas.openxmlformats.org/officeDocument/2006/relationships/slideLayout" Target="../slideLayouts/slideLayout2.xml"/><Relationship Id="rId6" Type="http://schemas.openxmlformats.org/officeDocument/2006/relationships/hyperlink" Target="https://www.ecfr.gov/current/title-24/part-578/subpart-G" TargetMode="External"/><Relationship Id="rId5" Type="http://schemas.openxmlformats.org/officeDocument/2006/relationships/hyperlink" Target="https://www.ecfr.gov/current/title-24/part-578/subpart-F" TargetMode="External"/><Relationship Id="rId4" Type="http://schemas.openxmlformats.org/officeDocument/2006/relationships/hyperlink" Target="https://www.ecfr.gov/current/title-24/part-578/subpart-D"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hudexchange.info/resource/2033/hearth-coc-program-interim-rule/"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558A0B6A-DEC0-46AC-8D12-B6E45FCD1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33" y="0"/>
            <a:ext cx="12189867" cy="6858001"/>
          </a:xfrm>
          <a:prstGeom prst="rect">
            <a:avLst/>
          </a:prstGeom>
          <a:solidFill>
            <a:schemeClr val="tx2">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38">
            <a:extLst>
              <a:ext uri="{FF2B5EF4-FFF2-40B4-BE49-F238E27FC236}">
                <a16:creationId xmlns:a16="http://schemas.microsoft.com/office/drawing/2014/main" id="{8C1A506D-EB69-4549-9782-F0EBB2A9AE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sp>
        <p:nvSpPr>
          <p:cNvPr id="2" name="Title 1"/>
          <p:cNvSpPr>
            <a:spLocks noGrp="1"/>
          </p:cNvSpPr>
          <p:nvPr>
            <p:ph type="ctrTitle"/>
          </p:nvPr>
        </p:nvSpPr>
        <p:spPr>
          <a:xfrm>
            <a:off x="2141744" y="1437783"/>
            <a:ext cx="7908513" cy="2495051"/>
          </a:xfrm>
        </p:spPr>
        <p:txBody>
          <a:bodyPr vert="horz" lIns="91440" tIns="45720" rIns="91440" bIns="45720" rtlCol="0" anchor="b">
            <a:normAutofit fontScale="90000"/>
          </a:bodyPr>
          <a:lstStyle/>
          <a:p>
            <a:pPr algn="ctr"/>
            <a:r>
              <a:rPr lang="en-US" sz="4100" dirty="0">
                <a:latin typeface="+mn-lt"/>
              </a:rPr>
              <a:t>FY 2026 CoC Competition and Youth Homeless Demonstration Program Grants </a:t>
            </a:r>
            <a:br>
              <a:rPr lang="en-US" sz="4100" dirty="0">
                <a:latin typeface="+mn-lt"/>
              </a:rPr>
            </a:br>
            <a:r>
              <a:rPr lang="en-US" sz="4100" dirty="0">
                <a:latin typeface="+mn-lt"/>
              </a:rPr>
              <a:t>NOFO: NC-504 Information Session</a:t>
            </a:r>
          </a:p>
          <a:p>
            <a:pPr algn="ctr"/>
            <a:endParaRPr lang="en-US" sz="4100" dirty="0">
              <a:cs typeface="Arial"/>
            </a:endParaRPr>
          </a:p>
        </p:txBody>
      </p:sp>
      <p:sp>
        <p:nvSpPr>
          <p:cNvPr id="3" name="Subtitle 2"/>
          <p:cNvSpPr>
            <a:spLocks noGrp="1"/>
          </p:cNvSpPr>
          <p:nvPr>
            <p:ph type="subTitle" idx="1"/>
          </p:nvPr>
        </p:nvSpPr>
        <p:spPr>
          <a:xfrm>
            <a:off x="3416133" y="4020146"/>
            <a:ext cx="5357600" cy="1160213"/>
          </a:xfrm>
        </p:spPr>
        <p:txBody>
          <a:bodyPr vert="horz" lIns="91440" tIns="45720" rIns="91440" bIns="45720" rtlCol="0" anchor="t">
            <a:normAutofit/>
          </a:bodyPr>
          <a:lstStyle/>
          <a:p>
            <a:pPr algn="ctr"/>
            <a:r>
              <a:rPr lang="en-US" sz="2800" dirty="0"/>
              <a:t>Thursday, June 18, 2026, at 10:00am</a:t>
            </a:r>
          </a:p>
        </p:txBody>
      </p:sp>
      <p:sp>
        <p:nvSpPr>
          <p:cNvPr id="4" name="Footer Placeholder 3">
            <a:extLst>
              <a:ext uri="{FF2B5EF4-FFF2-40B4-BE49-F238E27FC236}">
                <a16:creationId xmlns:a16="http://schemas.microsoft.com/office/drawing/2014/main" id="{75099CC6-D93F-1BB9-DCC1-E793B9988B67}"/>
              </a:ext>
            </a:extLst>
          </p:cNvPr>
          <p:cNvSpPr>
            <a:spLocks noGrp="1"/>
          </p:cNvSpPr>
          <p:nvPr>
            <p:ph type="ftr" sz="quarter" idx="11"/>
          </p:nvPr>
        </p:nvSpPr>
        <p:spPr>
          <a:xfrm>
            <a:off x="484732" y="6449521"/>
            <a:ext cx="4752798" cy="182880"/>
          </a:xfrm>
        </p:spPr>
        <p:txBody>
          <a:bodyPr>
            <a:normAutofit/>
          </a:bodyPr>
          <a:lstStyle/>
          <a:p>
            <a:pPr algn="l">
              <a:lnSpc>
                <a:spcPct val="90000"/>
              </a:lnSpc>
              <a:spcAft>
                <a:spcPts val="600"/>
              </a:spcAft>
            </a:pPr>
            <a:r>
              <a:rPr lang="en-US" dirty="0"/>
              <a:t>FY 2026 Guilford County (NC-504) NOFO Information Session</a:t>
            </a: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1F092-D450-8032-CA09-B4EBE407B309}"/>
              </a:ext>
            </a:extLst>
          </p:cNvPr>
          <p:cNvSpPr>
            <a:spLocks noGrp="1"/>
          </p:cNvSpPr>
          <p:nvPr>
            <p:ph type="title"/>
          </p:nvPr>
        </p:nvSpPr>
        <p:spPr>
          <a:xfrm>
            <a:off x="2611808" y="501446"/>
            <a:ext cx="7958331" cy="707922"/>
          </a:xfrm>
        </p:spPr>
        <p:txBody>
          <a:bodyPr/>
          <a:lstStyle/>
          <a:p>
            <a:r>
              <a:rPr lang="en-US" dirty="0"/>
              <a:t>HUD Homeless Definitions</a:t>
            </a:r>
          </a:p>
        </p:txBody>
      </p:sp>
      <p:sp>
        <p:nvSpPr>
          <p:cNvPr id="3" name="Content Placeholder 2">
            <a:extLst>
              <a:ext uri="{FF2B5EF4-FFF2-40B4-BE49-F238E27FC236}">
                <a16:creationId xmlns:a16="http://schemas.microsoft.com/office/drawing/2014/main" id="{BA5C43B8-A82E-B0B2-B198-CE650830A1EC}"/>
              </a:ext>
            </a:extLst>
          </p:cNvPr>
          <p:cNvSpPr>
            <a:spLocks noGrp="1"/>
          </p:cNvSpPr>
          <p:nvPr>
            <p:ph idx="1"/>
          </p:nvPr>
        </p:nvSpPr>
        <p:spPr>
          <a:xfrm>
            <a:off x="1337187" y="1406013"/>
            <a:ext cx="9232952" cy="5073445"/>
          </a:xfrm>
        </p:spPr>
        <p:txBody>
          <a:bodyPr>
            <a:normAutofit fontScale="92500" lnSpcReduction="20000"/>
          </a:bodyPr>
          <a:lstStyle/>
          <a:p>
            <a:r>
              <a:rPr lang="en-US" dirty="0"/>
              <a:t>Category 1: Literally Homeless</a:t>
            </a:r>
          </a:p>
          <a:p>
            <a:pPr lvl="1"/>
            <a:r>
              <a:rPr lang="en-US" dirty="0"/>
              <a:t>An individual or family who lacks a fixed, regular, and adequate nighttime residence</a:t>
            </a:r>
          </a:p>
          <a:p>
            <a:r>
              <a:rPr lang="en-US" dirty="0"/>
              <a:t>Category 2: Imminent Risk of Homelessness</a:t>
            </a:r>
          </a:p>
          <a:p>
            <a:pPr lvl="1"/>
            <a:r>
              <a:rPr lang="en-US" dirty="0"/>
              <a:t>An individual or family who will imminently lose their primary nighttime residence</a:t>
            </a:r>
          </a:p>
          <a:p>
            <a:r>
              <a:rPr lang="en-US" dirty="0"/>
              <a:t>Category 3: Homeless Under Other Federal Statutes</a:t>
            </a:r>
          </a:p>
          <a:p>
            <a:pPr lvl="1"/>
            <a:r>
              <a:rPr lang="en-US" dirty="0"/>
              <a:t>Unaccompanied youth under 25 years of age, or families with children and youth, who do not otherwise qualify as homeless under this definition</a:t>
            </a:r>
          </a:p>
          <a:p>
            <a:r>
              <a:rPr lang="en-US" dirty="0"/>
              <a:t>Category 4: Fleeing/Attempting to Flee Domestic Violence</a:t>
            </a:r>
          </a:p>
          <a:p>
            <a:pPr lvl="1"/>
            <a:r>
              <a:rPr lang="en-US" dirty="0"/>
              <a:t>Any individual or family who is fleeing, or is attempting to flee, domestic violence, dating violence, sexual assault, stalking, or other dangerous or life-threatening conditions that relate to violence against the individual or a family member, including a child, that has either taken place within the individual's or family's primary nighttime residence or has made the individual or family afraid to return to their primary nighttime residence</a:t>
            </a:r>
          </a:p>
        </p:txBody>
      </p:sp>
      <p:sp>
        <p:nvSpPr>
          <p:cNvPr id="4" name="Footer Placeholder 3">
            <a:extLst>
              <a:ext uri="{FF2B5EF4-FFF2-40B4-BE49-F238E27FC236}">
                <a16:creationId xmlns:a16="http://schemas.microsoft.com/office/drawing/2014/main" id="{CC6537BC-6C8A-65FD-2108-A46DBE6350AD}"/>
              </a:ext>
            </a:extLst>
          </p:cNvPr>
          <p:cNvSpPr>
            <a:spLocks noGrp="1"/>
          </p:cNvSpPr>
          <p:nvPr>
            <p:ph type="ftr" sz="quarter" idx="11"/>
          </p:nvPr>
        </p:nvSpPr>
        <p:spPr/>
        <p:txBody>
          <a:bodyPr/>
          <a:lstStyle/>
          <a:p>
            <a:r>
              <a:rPr lang="en-US" dirty="0"/>
              <a:t>FY 2026 Guilford County (NC-504) NOFO Information Session</a:t>
            </a:r>
          </a:p>
        </p:txBody>
      </p:sp>
    </p:spTree>
    <p:extLst>
      <p:ext uri="{BB962C8B-B14F-4D97-AF65-F5344CB8AC3E}">
        <p14:creationId xmlns:p14="http://schemas.microsoft.com/office/powerpoint/2010/main" val="1016758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a:extLst>
            <a:ext uri="{FF2B5EF4-FFF2-40B4-BE49-F238E27FC236}">
              <a16:creationId xmlns:a16="http://schemas.microsoft.com/office/drawing/2014/main" id="{6E6D5DA4-AF9F-FDAD-620F-F7312AA1829D}"/>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B109BC4-F9AE-43A1-A0AD-A502B7753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16FD193E-44E6-4069-851B-082CDC093D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a:extLst>
              <a:ext uri="{FF2B5EF4-FFF2-40B4-BE49-F238E27FC236}">
                <a16:creationId xmlns:a16="http://schemas.microsoft.com/office/drawing/2014/main" id="{26A83547-5432-4BCC-971F-E20253F804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7" name="Rectangle 16">
            <a:extLst>
              <a:ext uri="{FF2B5EF4-FFF2-40B4-BE49-F238E27FC236}">
                <a16:creationId xmlns:a16="http://schemas.microsoft.com/office/drawing/2014/main" id="{D60AB860-F611-4E44-9FC7-9D0E78D471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AE566C9-8166-4086-8059-2B6EA7BEC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6FC93B5-8EEE-4746-834C-75BF4722A7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2813E2D-30FF-57DF-D42E-70CF602A1801}"/>
              </a:ext>
            </a:extLst>
          </p:cNvPr>
          <p:cNvSpPr>
            <a:spLocks noGrp="1"/>
          </p:cNvSpPr>
          <p:nvPr>
            <p:ph type="title"/>
          </p:nvPr>
        </p:nvSpPr>
        <p:spPr>
          <a:xfrm>
            <a:off x="4378071" y="236556"/>
            <a:ext cx="6603375" cy="1051470"/>
          </a:xfrm>
        </p:spPr>
        <p:txBody>
          <a:bodyPr>
            <a:normAutofit fontScale="90000"/>
          </a:bodyPr>
          <a:lstStyle/>
          <a:p>
            <a:r>
              <a:rPr lang="en-US" sz="2700" dirty="0">
                <a:cs typeface="Arial"/>
              </a:rPr>
              <a:t>Permanent Supportive Housing (PSH) </a:t>
            </a:r>
            <a:br>
              <a:rPr lang="en-US" sz="2400" dirty="0">
                <a:cs typeface="Arial"/>
              </a:rPr>
            </a:br>
            <a:br>
              <a:rPr lang="en-US" sz="2400" dirty="0">
                <a:cs typeface="Arial"/>
              </a:rPr>
            </a:br>
            <a:r>
              <a:rPr lang="en-US" sz="1800" dirty="0">
                <a:cs typeface="Arial"/>
              </a:rPr>
              <a:t>(See pages 40, 42, 66-68 of the FY 2026 NOFO for more details)</a:t>
            </a:r>
            <a:endParaRPr lang="en-US" sz="2800" dirty="0">
              <a:cs typeface="Arial" panose="020B0604020202020204"/>
            </a:endParaRPr>
          </a:p>
        </p:txBody>
      </p:sp>
      <p:sp>
        <p:nvSpPr>
          <p:cNvPr id="4" name="Footer Placeholder 3">
            <a:extLst>
              <a:ext uri="{FF2B5EF4-FFF2-40B4-BE49-F238E27FC236}">
                <a16:creationId xmlns:a16="http://schemas.microsoft.com/office/drawing/2014/main" id="{BF4F5AE2-10C2-B59B-74D1-5127AD4E7ECC}"/>
              </a:ext>
            </a:extLst>
          </p:cNvPr>
          <p:cNvSpPr>
            <a:spLocks noGrp="1"/>
          </p:cNvSpPr>
          <p:nvPr>
            <p:ph type="ftr" sz="quarter" idx="11"/>
          </p:nvPr>
        </p:nvSpPr>
        <p:spPr>
          <a:xfrm rot="5400000">
            <a:off x="-2237130" y="3661144"/>
            <a:ext cx="5885352" cy="179176"/>
          </a:xfrm>
        </p:spPr>
        <p:txBody>
          <a:bodyPr>
            <a:normAutofit/>
          </a:bodyPr>
          <a:lstStyle/>
          <a:p>
            <a:pPr>
              <a:lnSpc>
                <a:spcPct val="90000"/>
              </a:lnSpc>
              <a:spcAft>
                <a:spcPts val="600"/>
              </a:spcAft>
            </a:pPr>
            <a:r>
              <a:rPr lang="en-US" dirty="0"/>
              <a:t>FY 2026 Guilford County (NC-504) NOFO Information Session</a:t>
            </a:r>
          </a:p>
        </p:txBody>
      </p:sp>
      <p:sp>
        <p:nvSpPr>
          <p:cNvPr id="23" name="Rectangle 22">
            <a:extLst>
              <a:ext uri="{FF2B5EF4-FFF2-40B4-BE49-F238E27FC236}">
                <a16:creationId xmlns:a16="http://schemas.microsoft.com/office/drawing/2014/main" id="{955D4B30-C984-44B0-BEA7-4FB09CDFC5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762" y="0"/>
            <a:ext cx="305722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Suburban scene">
            <a:extLst>
              <a:ext uri="{FF2B5EF4-FFF2-40B4-BE49-F238E27FC236}">
                <a16:creationId xmlns:a16="http://schemas.microsoft.com/office/drawing/2014/main" id="{B6490983-186C-6A4E-32A3-F5A2353EE3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26491" y="2219511"/>
            <a:ext cx="2194708" cy="2769583"/>
          </a:xfrm>
          <a:prstGeom prst="rect">
            <a:avLst/>
          </a:prstGeom>
          <a:ln w="12700">
            <a:noFill/>
          </a:ln>
        </p:spPr>
      </p:pic>
      <p:sp>
        <p:nvSpPr>
          <p:cNvPr id="25" name="Rectangle 24">
            <a:extLst>
              <a:ext uri="{FF2B5EF4-FFF2-40B4-BE49-F238E27FC236}">
                <a16:creationId xmlns:a16="http://schemas.microsoft.com/office/drawing/2014/main" id="{0E46F16B-7AB2-4122-836B-22FBDB5A59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840" y="236476"/>
            <a:ext cx="2577134" cy="6378945"/>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BC2D96D-0857-31A7-2686-C707BCE7B4E3}"/>
              </a:ext>
            </a:extLst>
          </p:cNvPr>
          <p:cNvSpPr>
            <a:spLocks noGrp="1"/>
          </p:cNvSpPr>
          <p:nvPr>
            <p:ph idx="1"/>
          </p:nvPr>
        </p:nvSpPr>
        <p:spPr>
          <a:xfrm>
            <a:off x="4378071" y="1636294"/>
            <a:ext cx="6150591" cy="4762899"/>
          </a:xfrm>
        </p:spPr>
        <p:txBody>
          <a:bodyPr>
            <a:normAutofit/>
          </a:bodyPr>
          <a:lstStyle/>
          <a:p>
            <a:pPr marL="344170" indent="-344170">
              <a:lnSpc>
                <a:spcPct val="110000"/>
              </a:lnSpc>
            </a:pPr>
            <a:r>
              <a:rPr lang="en-US" b="1" i="1" dirty="0"/>
              <a:t>Permanent Supportive Housing (PSH) for persons with disabilities who are literally homeless.</a:t>
            </a:r>
            <a:r>
              <a:rPr lang="en-US" dirty="0"/>
              <a:t> PSH can only provide assistance to individuals with disabilities and families in which one adult or child has a disability. Supportive services designed to meet the needs of the program participants must be made available to the program participants.</a:t>
            </a:r>
            <a:endParaRPr lang="en-US" dirty="0">
              <a:cs typeface="Arial"/>
            </a:endParaRPr>
          </a:p>
        </p:txBody>
      </p:sp>
      <p:sp>
        <p:nvSpPr>
          <p:cNvPr id="27" name="Rectangle 26">
            <a:extLst>
              <a:ext uri="{FF2B5EF4-FFF2-40B4-BE49-F238E27FC236}">
                <a16:creationId xmlns:a16="http://schemas.microsoft.com/office/drawing/2014/main" id="{DE5F2F5C-BEFA-403F-97DC-DD6CE9F08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1393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E4B58-5376-B1C8-2E48-7012D7BBE89D}"/>
              </a:ext>
            </a:extLst>
          </p:cNvPr>
          <p:cNvSpPr>
            <a:spLocks noGrp="1"/>
          </p:cNvSpPr>
          <p:nvPr>
            <p:ph type="title"/>
          </p:nvPr>
        </p:nvSpPr>
        <p:spPr/>
        <p:txBody>
          <a:bodyPr>
            <a:normAutofit fontScale="90000"/>
          </a:bodyPr>
          <a:lstStyle/>
          <a:p>
            <a:r>
              <a:rPr lang="en-US" sz="3600" dirty="0">
                <a:cs typeface="Arial"/>
              </a:rPr>
              <a:t>Rapid Rehousing (RRH)</a:t>
            </a:r>
            <a:br>
              <a:rPr lang="en-US" sz="3600" dirty="0">
                <a:cs typeface="Arial"/>
              </a:rPr>
            </a:br>
            <a:r>
              <a:rPr lang="en-US" sz="2200" dirty="0">
                <a:cs typeface="Arial"/>
              </a:rPr>
              <a:t>(See pages 40, 42, 66-68 of the FY 2026 NOFO for more details)</a:t>
            </a:r>
            <a:br>
              <a:rPr lang="en-US" sz="2200" dirty="0">
                <a:cs typeface="Arial"/>
              </a:rPr>
            </a:br>
            <a:endParaRPr lang="en-US" dirty="0"/>
          </a:p>
        </p:txBody>
      </p:sp>
      <p:sp>
        <p:nvSpPr>
          <p:cNvPr id="3" name="Content Placeholder 2">
            <a:extLst>
              <a:ext uri="{FF2B5EF4-FFF2-40B4-BE49-F238E27FC236}">
                <a16:creationId xmlns:a16="http://schemas.microsoft.com/office/drawing/2014/main" id="{00138C11-C9AC-09F8-F510-70F8B4C81EBB}"/>
              </a:ext>
            </a:extLst>
          </p:cNvPr>
          <p:cNvSpPr>
            <a:spLocks noGrp="1"/>
          </p:cNvSpPr>
          <p:nvPr>
            <p:ph idx="1"/>
          </p:nvPr>
        </p:nvSpPr>
        <p:spPr>
          <a:xfrm>
            <a:off x="1229032" y="2052116"/>
            <a:ext cx="9341107" cy="3997828"/>
          </a:xfrm>
        </p:spPr>
        <p:txBody>
          <a:bodyPr/>
          <a:lstStyle/>
          <a:p>
            <a:r>
              <a:rPr lang="en-US" dirty="0"/>
              <a:t>May provide supportive services, as set forth in § 578.53, and/or short-term (up to 3 months) and/or medium-term (for 3 to 24 months) tenant-based rental assistance, as set forth in § 578.51(c), as necessary to help a homeless individual or family, with or without disabilities, move as quickly as possible into permanent housing and achieve stability in that housing. When providing short-term and/or medium-term rental assistance to program participants, the rental assistance is subject to § 578.51(a)(1), but not § 578.51(a)(1)(i) and (ii); (a)(2); (c) and (f) through (i); and (l)(1). </a:t>
            </a:r>
          </a:p>
        </p:txBody>
      </p:sp>
      <p:sp>
        <p:nvSpPr>
          <p:cNvPr id="4" name="Footer Placeholder 3">
            <a:extLst>
              <a:ext uri="{FF2B5EF4-FFF2-40B4-BE49-F238E27FC236}">
                <a16:creationId xmlns:a16="http://schemas.microsoft.com/office/drawing/2014/main" id="{30AE1AC4-34A6-ABA0-FA37-EAE56F49C42A}"/>
              </a:ext>
            </a:extLst>
          </p:cNvPr>
          <p:cNvSpPr>
            <a:spLocks noGrp="1"/>
          </p:cNvSpPr>
          <p:nvPr>
            <p:ph type="ftr" sz="quarter" idx="11"/>
          </p:nvPr>
        </p:nvSpPr>
        <p:spPr/>
        <p:txBody>
          <a:bodyPr/>
          <a:lstStyle/>
          <a:p>
            <a:r>
              <a:rPr lang="en-US" dirty="0"/>
              <a:t>FY 2026 Guilford County (NC-504) NOFO Information Session</a:t>
            </a:r>
          </a:p>
        </p:txBody>
      </p:sp>
    </p:spTree>
    <p:extLst>
      <p:ext uri="{BB962C8B-B14F-4D97-AF65-F5344CB8AC3E}">
        <p14:creationId xmlns:p14="http://schemas.microsoft.com/office/powerpoint/2010/main" val="2514749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a:extLst>
            <a:ext uri="{FF2B5EF4-FFF2-40B4-BE49-F238E27FC236}">
              <a16:creationId xmlns:a16="http://schemas.microsoft.com/office/drawing/2014/main" id="{A998DD7B-AF1C-F2BB-2179-DAADBEB808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0C4798-2BCB-148A-B545-C6C7D0A91876}"/>
              </a:ext>
            </a:extLst>
          </p:cNvPr>
          <p:cNvSpPr>
            <a:spLocks noGrp="1"/>
          </p:cNvSpPr>
          <p:nvPr>
            <p:ph type="title"/>
          </p:nvPr>
        </p:nvSpPr>
        <p:spPr>
          <a:xfrm>
            <a:off x="2595717" y="270387"/>
            <a:ext cx="8092960" cy="1007805"/>
          </a:xfrm>
        </p:spPr>
        <p:txBody>
          <a:bodyPr>
            <a:normAutofit fontScale="90000"/>
          </a:bodyPr>
          <a:lstStyle/>
          <a:p>
            <a:r>
              <a:rPr lang="en-US" dirty="0">
                <a:cs typeface="Arial"/>
              </a:rPr>
              <a:t>Transitional Housing (TH)</a:t>
            </a:r>
            <a:br>
              <a:rPr lang="en-US" dirty="0">
                <a:cs typeface="Arial"/>
              </a:rPr>
            </a:br>
            <a:r>
              <a:rPr lang="en-US" sz="1800" dirty="0">
                <a:cs typeface="Arial"/>
              </a:rPr>
              <a:t>(See pages 42 &amp; 63 of the FY 2026 NOFO for more details)</a:t>
            </a:r>
            <a:br>
              <a:rPr lang="en-US" sz="1800" dirty="0"/>
            </a:br>
            <a:endParaRPr lang="en-US" dirty="0"/>
          </a:p>
        </p:txBody>
      </p:sp>
      <p:sp>
        <p:nvSpPr>
          <p:cNvPr id="3" name="Content Placeholder 2">
            <a:extLst>
              <a:ext uri="{FF2B5EF4-FFF2-40B4-BE49-F238E27FC236}">
                <a16:creationId xmlns:a16="http://schemas.microsoft.com/office/drawing/2014/main" id="{78AA81C4-583D-A408-A8E7-6D65F617F214}"/>
              </a:ext>
            </a:extLst>
          </p:cNvPr>
          <p:cNvSpPr>
            <a:spLocks noGrp="1"/>
          </p:cNvSpPr>
          <p:nvPr>
            <p:ph sz="half" idx="1"/>
          </p:nvPr>
        </p:nvSpPr>
        <p:spPr>
          <a:xfrm>
            <a:off x="993058" y="1179872"/>
            <a:ext cx="10225548" cy="5240593"/>
          </a:xfrm>
        </p:spPr>
        <p:txBody>
          <a:bodyPr>
            <a:normAutofit lnSpcReduction="10000"/>
          </a:bodyPr>
          <a:lstStyle/>
          <a:p>
            <a:pPr marL="344170" indent="-344170">
              <a:lnSpc>
                <a:spcPct val="110000"/>
              </a:lnSpc>
            </a:pPr>
            <a:r>
              <a:rPr lang="en-US" sz="1600" dirty="0">
                <a:latin typeface="Open Sans"/>
                <a:ea typeface="Open Sans"/>
                <a:cs typeface="Open Sans"/>
              </a:rPr>
              <a:t>Transitional housing (TH) is designed to provide homeless individuals and families with the interim stability and support to successfully move to and maintain permanent housing. Transitional housing may be used to cover the costs of up to 24 months of housing with accompanying supportive services. Program participants must have a lease (or sublease) or occupancy agreement in place when residing in transitional housing.</a:t>
            </a:r>
          </a:p>
          <a:p>
            <a:pPr marL="344170" indent="-344170">
              <a:lnSpc>
                <a:spcPct val="110000"/>
              </a:lnSpc>
            </a:pPr>
            <a:r>
              <a:rPr lang="en-US" sz="1600" dirty="0">
                <a:cs typeface="Arial"/>
              </a:rPr>
              <a:t>A nonprofit may provide the direct services of a CoC-funded transitional housing project. However, a CoC-funded transitional housing project's rental assistance must be administered by a unit of local government, state government or PHA.</a:t>
            </a:r>
          </a:p>
          <a:p>
            <a:pPr marL="344170" indent="-344170">
              <a:lnSpc>
                <a:spcPct val="110000"/>
              </a:lnSpc>
            </a:pPr>
            <a:r>
              <a:rPr lang="en-US" sz="1600" dirty="0">
                <a:cs typeface="Arial"/>
              </a:rPr>
              <a:t>Until HUD publishes the CoC Program final rule that lists the eligible costs for administering leasing and rental assistance, recipients and subrecipients may use 24 CFR 582.105(e)(2) to identify eligible leasing/rental assistance administration activities, which include:</a:t>
            </a:r>
          </a:p>
          <a:p>
            <a:pPr marL="795020" lvl="1" indent="-344170">
              <a:lnSpc>
                <a:spcPct val="110000"/>
              </a:lnSpc>
            </a:pPr>
            <a:r>
              <a:rPr lang="en-US" sz="1600" dirty="0">
                <a:cs typeface="Arial"/>
              </a:rPr>
              <a:t>Processing rental payments to landlords;</a:t>
            </a:r>
          </a:p>
          <a:p>
            <a:pPr marL="795020" lvl="1" indent="-344170">
              <a:lnSpc>
                <a:spcPct val="110000"/>
              </a:lnSpc>
            </a:pPr>
            <a:r>
              <a:rPr lang="en-US" sz="1600" dirty="0">
                <a:cs typeface="Arial"/>
              </a:rPr>
              <a:t>Examining participant income and family composition;</a:t>
            </a:r>
          </a:p>
          <a:p>
            <a:pPr marL="795020" lvl="1" indent="-344170">
              <a:lnSpc>
                <a:spcPct val="110000"/>
              </a:lnSpc>
            </a:pPr>
            <a:r>
              <a:rPr lang="en-US" sz="1600" dirty="0">
                <a:cs typeface="Arial"/>
              </a:rPr>
              <a:t>Providing housing information and assistance;</a:t>
            </a:r>
          </a:p>
          <a:p>
            <a:pPr marL="795020" lvl="1" indent="-344170">
              <a:lnSpc>
                <a:spcPct val="110000"/>
              </a:lnSpc>
            </a:pPr>
            <a:r>
              <a:rPr lang="en-US" sz="1600" dirty="0">
                <a:cs typeface="Arial"/>
              </a:rPr>
              <a:t>Inspecting units for compliance with housing quality standards; and</a:t>
            </a:r>
          </a:p>
          <a:p>
            <a:pPr marL="795020" lvl="1" indent="-344170">
              <a:lnSpc>
                <a:spcPct val="110000"/>
              </a:lnSpc>
            </a:pPr>
            <a:r>
              <a:rPr lang="en-US" sz="1600" dirty="0">
                <a:cs typeface="Arial"/>
              </a:rPr>
              <a:t>Receiving new participants into the program</a:t>
            </a:r>
          </a:p>
          <a:p>
            <a:pPr marL="0" indent="0">
              <a:lnSpc>
                <a:spcPct val="110000"/>
              </a:lnSpc>
              <a:buNone/>
            </a:pPr>
            <a:endParaRPr lang="en-US" sz="1500" dirty="0">
              <a:cs typeface="Arial"/>
            </a:endParaRPr>
          </a:p>
        </p:txBody>
      </p:sp>
      <p:sp>
        <p:nvSpPr>
          <p:cNvPr id="4" name="Footer Placeholder 3">
            <a:extLst>
              <a:ext uri="{FF2B5EF4-FFF2-40B4-BE49-F238E27FC236}">
                <a16:creationId xmlns:a16="http://schemas.microsoft.com/office/drawing/2014/main" id="{1632E1F0-6839-5C56-AF09-67624CE1C6EF}"/>
              </a:ext>
            </a:extLst>
          </p:cNvPr>
          <p:cNvSpPr>
            <a:spLocks noGrp="1"/>
          </p:cNvSpPr>
          <p:nvPr>
            <p:ph type="ftr" sz="quarter" idx="11"/>
          </p:nvPr>
        </p:nvSpPr>
        <p:spPr/>
        <p:txBody>
          <a:bodyPr>
            <a:normAutofit/>
          </a:bodyPr>
          <a:lstStyle/>
          <a:p>
            <a:pPr>
              <a:lnSpc>
                <a:spcPct val="90000"/>
              </a:lnSpc>
              <a:spcAft>
                <a:spcPts val="600"/>
              </a:spcAft>
            </a:pPr>
            <a:r>
              <a:rPr lang="en-US" dirty="0"/>
              <a:t>FY 2026 Guilford County (NC-504) NOFO Information Session</a:t>
            </a:r>
          </a:p>
        </p:txBody>
      </p:sp>
    </p:spTree>
    <p:extLst>
      <p:ext uri="{BB962C8B-B14F-4D97-AF65-F5344CB8AC3E}">
        <p14:creationId xmlns:p14="http://schemas.microsoft.com/office/powerpoint/2010/main" val="154769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a:extLst>
            <a:ext uri="{FF2B5EF4-FFF2-40B4-BE49-F238E27FC236}">
              <a16:creationId xmlns:a16="http://schemas.microsoft.com/office/drawing/2014/main" id="{54741B06-5DD0-08A5-C772-6770A5C26E4E}"/>
            </a:ext>
          </a:extLst>
        </p:cNvPr>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6208EF01-E924-BEF3-4011-82904BB1A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5" name="Picture 54">
            <a:extLst>
              <a:ext uri="{FF2B5EF4-FFF2-40B4-BE49-F238E27FC236}">
                <a16:creationId xmlns:a16="http://schemas.microsoft.com/office/drawing/2014/main" id="{597F5749-D979-8E2D-322B-284A1957CE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57" name="Picture 56">
            <a:extLst>
              <a:ext uri="{FF2B5EF4-FFF2-40B4-BE49-F238E27FC236}">
                <a16:creationId xmlns:a16="http://schemas.microsoft.com/office/drawing/2014/main" id="{116E03A4-88DF-4261-DA3E-B8AD58EF6A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59" name="Rectangle 58">
            <a:extLst>
              <a:ext uri="{FF2B5EF4-FFF2-40B4-BE49-F238E27FC236}">
                <a16:creationId xmlns:a16="http://schemas.microsoft.com/office/drawing/2014/main" id="{2BA0058F-F7D8-4627-810C-FA324D082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9EC5C468-5058-BF17-3EC1-173708FDD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D3C441A3-2C95-0427-AA64-587F118A9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FC494C-A95D-8A77-BBB6-A28665CEB74C}"/>
              </a:ext>
            </a:extLst>
          </p:cNvPr>
          <p:cNvSpPr>
            <a:spLocks noGrp="1"/>
          </p:cNvSpPr>
          <p:nvPr>
            <p:ph type="title"/>
          </p:nvPr>
        </p:nvSpPr>
        <p:spPr>
          <a:xfrm>
            <a:off x="4671098" y="797013"/>
            <a:ext cx="6902580" cy="1132445"/>
          </a:xfrm>
        </p:spPr>
        <p:txBody>
          <a:bodyPr>
            <a:normAutofit/>
          </a:bodyPr>
          <a:lstStyle/>
          <a:p>
            <a:pPr algn="l"/>
            <a:r>
              <a:rPr lang="en-US" sz="2400" dirty="0">
                <a:cs typeface="Arial"/>
              </a:rPr>
              <a:t>Supportive Services Only- (SSO &amp; Stand Alone) </a:t>
            </a:r>
            <a:r>
              <a:rPr lang="en-US" sz="1800" dirty="0">
                <a:cs typeface="Arial"/>
              </a:rPr>
              <a:t>(See pages 40, 64-65 in the FY 2026 NOFO for more details)</a:t>
            </a:r>
            <a:endParaRPr lang="en-US" sz="2700" dirty="0"/>
          </a:p>
        </p:txBody>
      </p:sp>
      <p:sp>
        <p:nvSpPr>
          <p:cNvPr id="4" name="Footer Placeholder 3">
            <a:extLst>
              <a:ext uri="{FF2B5EF4-FFF2-40B4-BE49-F238E27FC236}">
                <a16:creationId xmlns:a16="http://schemas.microsoft.com/office/drawing/2014/main" id="{8A7FBFB4-6E0A-1933-B183-8761D0170599}"/>
              </a:ext>
            </a:extLst>
          </p:cNvPr>
          <p:cNvSpPr>
            <a:spLocks noGrp="1"/>
          </p:cNvSpPr>
          <p:nvPr>
            <p:ph type="ftr" sz="quarter" idx="11"/>
          </p:nvPr>
        </p:nvSpPr>
        <p:spPr>
          <a:xfrm rot="5400000">
            <a:off x="-2237130" y="3661144"/>
            <a:ext cx="5885352" cy="179176"/>
          </a:xfrm>
        </p:spPr>
        <p:txBody>
          <a:bodyPr>
            <a:normAutofit/>
          </a:bodyPr>
          <a:lstStyle/>
          <a:p>
            <a:pPr>
              <a:lnSpc>
                <a:spcPct val="90000"/>
              </a:lnSpc>
              <a:spcAft>
                <a:spcPts val="600"/>
              </a:spcAft>
            </a:pPr>
            <a:r>
              <a:rPr lang="en-US" dirty="0"/>
              <a:t>FY 2026 Guilford County (NC-504) NOFO Information Session</a:t>
            </a:r>
          </a:p>
        </p:txBody>
      </p:sp>
      <p:sp>
        <p:nvSpPr>
          <p:cNvPr id="65" name="Rectangle 64">
            <a:extLst>
              <a:ext uri="{FF2B5EF4-FFF2-40B4-BE49-F238E27FC236}">
                <a16:creationId xmlns:a16="http://schemas.microsoft.com/office/drawing/2014/main" id="{481FA91C-12BD-DF5D-F1D5-9271A09E2F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8551" y="641224"/>
            <a:ext cx="2876606" cy="55717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Suburban scene">
            <a:extLst>
              <a:ext uri="{FF2B5EF4-FFF2-40B4-BE49-F238E27FC236}">
                <a16:creationId xmlns:a16="http://schemas.microsoft.com/office/drawing/2014/main" id="{5A50F046-EFD4-130F-4F27-C43ECE4E7C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7672" y="2318762"/>
            <a:ext cx="2229090" cy="2229090"/>
          </a:xfrm>
          <a:prstGeom prst="rect">
            <a:avLst/>
          </a:prstGeom>
          <a:ln>
            <a:noFill/>
          </a:ln>
        </p:spPr>
      </p:pic>
      <p:sp>
        <p:nvSpPr>
          <p:cNvPr id="3" name="Content Placeholder 2">
            <a:extLst>
              <a:ext uri="{FF2B5EF4-FFF2-40B4-BE49-F238E27FC236}">
                <a16:creationId xmlns:a16="http://schemas.microsoft.com/office/drawing/2014/main" id="{015BE89D-B48A-0984-44B2-109DA39C0C72}"/>
              </a:ext>
            </a:extLst>
          </p:cNvPr>
          <p:cNvSpPr>
            <a:spLocks noGrp="1"/>
          </p:cNvSpPr>
          <p:nvPr>
            <p:ph idx="1"/>
          </p:nvPr>
        </p:nvSpPr>
        <p:spPr>
          <a:xfrm>
            <a:off x="4854278" y="2052116"/>
            <a:ext cx="5758619" cy="3997828"/>
          </a:xfrm>
        </p:spPr>
        <p:txBody>
          <a:bodyPr>
            <a:normAutofit/>
          </a:bodyPr>
          <a:lstStyle/>
          <a:p>
            <a:pPr marL="344170" indent="-344170">
              <a:lnSpc>
                <a:spcPct val="110000"/>
              </a:lnSpc>
            </a:pPr>
            <a:r>
              <a:rPr lang="en-US" sz="1700" dirty="0">
                <a:latin typeface="Open Sans"/>
                <a:ea typeface="Open Sans"/>
                <a:cs typeface="Open Sans"/>
              </a:rPr>
              <a:t>Project applicants may apply for SSO projects consistent with 24 CFR 578.37 and 578.53, including projects with the outreach service activity described at 24 CFR 578.53(e)(13) to individuals and families primarily residing in places not meant for human habitation. Projects that are primarily providing these outreach services, and identify themselves as such in the project application, must meet the project quality threshold criteria in Section V.A.4.c.(4)(c) of this NOFO. All other SSO projects, except those dedicated to coordinated entry, must meet the threshold criteria in Section V.A.4.c.(4)(b) of this NOFO.</a:t>
            </a:r>
            <a:endParaRPr lang="en-US" sz="1600" dirty="0">
              <a:cs typeface="Arial"/>
            </a:endParaRPr>
          </a:p>
        </p:txBody>
      </p:sp>
      <p:sp>
        <p:nvSpPr>
          <p:cNvPr id="67" name="Rectangle 66">
            <a:extLst>
              <a:ext uri="{FF2B5EF4-FFF2-40B4-BE49-F238E27FC236}">
                <a16:creationId xmlns:a16="http://schemas.microsoft.com/office/drawing/2014/main" id="{2D04C219-BF22-8CF3-7AD7-487D42027E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3154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a:extLst>
            <a:ext uri="{FF2B5EF4-FFF2-40B4-BE49-F238E27FC236}">
              <a16:creationId xmlns:a16="http://schemas.microsoft.com/office/drawing/2014/main" id="{61D9A3F3-2E4B-080F-4695-B6781EFB0B60}"/>
            </a:ext>
          </a:extLst>
        </p:cNvPr>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0EB1DA57-6DA7-4EE9-892A-593017AFF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5" name="Picture 54">
            <a:extLst>
              <a:ext uri="{FF2B5EF4-FFF2-40B4-BE49-F238E27FC236}">
                <a16:creationId xmlns:a16="http://schemas.microsoft.com/office/drawing/2014/main" id="{9C479AD4-D3C9-4161-BE99-FA7232E045E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57" name="Picture 56">
            <a:extLst>
              <a:ext uri="{FF2B5EF4-FFF2-40B4-BE49-F238E27FC236}">
                <a16:creationId xmlns:a16="http://schemas.microsoft.com/office/drawing/2014/main" id="{B43E23FE-8278-4E58-A322-8E2C1B4174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59" name="Rectangle 58">
            <a:extLst>
              <a:ext uri="{FF2B5EF4-FFF2-40B4-BE49-F238E27FC236}">
                <a16:creationId xmlns:a16="http://schemas.microsoft.com/office/drawing/2014/main" id="{E07AC6C7-58A1-4878-BE16-FC67C10C1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50C32CA1-E929-4EA1-ADB6-072CF1687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0860DE19-38FB-45EF-9C4F-458B8687B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F9E12F-FE82-19FA-9406-8A85D77E7D32}"/>
              </a:ext>
            </a:extLst>
          </p:cNvPr>
          <p:cNvSpPr>
            <a:spLocks noGrp="1"/>
          </p:cNvSpPr>
          <p:nvPr>
            <p:ph type="title"/>
          </p:nvPr>
        </p:nvSpPr>
        <p:spPr>
          <a:xfrm>
            <a:off x="5322663" y="808056"/>
            <a:ext cx="5290233" cy="1077229"/>
          </a:xfrm>
        </p:spPr>
        <p:txBody>
          <a:bodyPr>
            <a:normAutofit/>
          </a:bodyPr>
          <a:lstStyle/>
          <a:p>
            <a:pPr algn="l"/>
            <a:r>
              <a:rPr lang="en-US" sz="3100" dirty="0">
                <a:cs typeface="Arial"/>
              </a:rPr>
              <a:t>Supportive Services Only-Coordinated Entry (SSO-CE)</a:t>
            </a:r>
            <a:endParaRPr lang="en-US" sz="3100" dirty="0"/>
          </a:p>
        </p:txBody>
      </p:sp>
      <p:sp>
        <p:nvSpPr>
          <p:cNvPr id="4" name="Footer Placeholder 3">
            <a:extLst>
              <a:ext uri="{FF2B5EF4-FFF2-40B4-BE49-F238E27FC236}">
                <a16:creationId xmlns:a16="http://schemas.microsoft.com/office/drawing/2014/main" id="{F28D53DA-AC28-287D-6B45-C787DC95FCD8}"/>
              </a:ext>
            </a:extLst>
          </p:cNvPr>
          <p:cNvSpPr>
            <a:spLocks noGrp="1"/>
          </p:cNvSpPr>
          <p:nvPr>
            <p:ph type="ftr" sz="quarter" idx="11"/>
          </p:nvPr>
        </p:nvSpPr>
        <p:spPr>
          <a:xfrm rot="5400000">
            <a:off x="-2237130" y="3661144"/>
            <a:ext cx="5885352" cy="179176"/>
          </a:xfrm>
        </p:spPr>
        <p:txBody>
          <a:bodyPr>
            <a:normAutofit/>
          </a:bodyPr>
          <a:lstStyle/>
          <a:p>
            <a:pPr>
              <a:lnSpc>
                <a:spcPct val="90000"/>
              </a:lnSpc>
              <a:spcAft>
                <a:spcPts val="600"/>
              </a:spcAft>
            </a:pPr>
            <a:r>
              <a:rPr lang="en-US" dirty="0"/>
              <a:t>FY 2026 Guilford County (NC-504) NOFO Information Session</a:t>
            </a:r>
          </a:p>
        </p:txBody>
      </p:sp>
      <p:sp>
        <p:nvSpPr>
          <p:cNvPr id="65" name="Rectangle 64">
            <a:extLst>
              <a:ext uri="{FF2B5EF4-FFF2-40B4-BE49-F238E27FC236}">
                <a16:creationId xmlns:a16="http://schemas.microsoft.com/office/drawing/2014/main" id="{C2CE2F36-9B83-4FF5-9929-494863F06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8551" y="641224"/>
            <a:ext cx="2876606" cy="55717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Suburban scene">
            <a:extLst>
              <a:ext uri="{FF2B5EF4-FFF2-40B4-BE49-F238E27FC236}">
                <a16:creationId xmlns:a16="http://schemas.microsoft.com/office/drawing/2014/main" id="{A5D71D80-552A-2F4F-5DAB-DFF24D67D1B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7672" y="2318762"/>
            <a:ext cx="2229090" cy="2229090"/>
          </a:xfrm>
          <a:prstGeom prst="rect">
            <a:avLst/>
          </a:prstGeom>
          <a:ln>
            <a:noFill/>
          </a:ln>
        </p:spPr>
      </p:pic>
      <p:sp>
        <p:nvSpPr>
          <p:cNvPr id="3" name="Content Placeholder 2">
            <a:extLst>
              <a:ext uri="{FF2B5EF4-FFF2-40B4-BE49-F238E27FC236}">
                <a16:creationId xmlns:a16="http://schemas.microsoft.com/office/drawing/2014/main" id="{240EE7C0-C179-1890-6DDF-BBC62D346B85}"/>
              </a:ext>
            </a:extLst>
          </p:cNvPr>
          <p:cNvSpPr>
            <a:spLocks noGrp="1"/>
          </p:cNvSpPr>
          <p:nvPr>
            <p:ph idx="1"/>
          </p:nvPr>
        </p:nvSpPr>
        <p:spPr>
          <a:xfrm>
            <a:off x="5322664" y="2052116"/>
            <a:ext cx="5290233" cy="3997828"/>
          </a:xfrm>
        </p:spPr>
        <p:txBody>
          <a:bodyPr>
            <a:normAutofit/>
          </a:bodyPr>
          <a:lstStyle/>
          <a:p>
            <a:pPr marL="344170" indent="-344170">
              <a:lnSpc>
                <a:spcPct val="110000"/>
              </a:lnSpc>
            </a:pPr>
            <a:r>
              <a:rPr lang="en-US" sz="1700" dirty="0">
                <a:latin typeface="Open Sans"/>
                <a:ea typeface="Open Sans"/>
                <a:cs typeface="Open Sans"/>
              </a:rPr>
              <a:t>Funds awarded through a Supportive Services Only - Coordinated Entry (SSO-CE) grant may be used for a range of supportive services that directly relate to carrying out CE activities, such as conducting outreach to sheltered and unsheltered homeless persons and families (including initial assessment, crisis counseling, and addressing urgent physical needs) and connecting persons experiencing homeless to housing and other resources.</a:t>
            </a:r>
            <a:endParaRPr lang="en-US" sz="1700" dirty="0">
              <a:cs typeface="Arial"/>
            </a:endParaRPr>
          </a:p>
          <a:p>
            <a:pPr marL="0" indent="0">
              <a:lnSpc>
                <a:spcPct val="110000"/>
              </a:lnSpc>
              <a:buNone/>
            </a:pPr>
            <a:endParaRPr lang="en-US" sz="1600" dirty="0">
              <a:cs typeface="Arial"/>
            </a:endParaRPr>
          </a:p>
        </p:txBody>
      </p:sp>
      <p:sp>
        <p:nvSpPr>
          <p:cNvPr id="67" name="Rectangle 66">
            <a:extLst>
              <a:ext uri="{FF2B5EF4-FFF2-40B4-BE49-F238E27FC236}">
                <a16:creationId xmlns:a16="http://schemas.microsoft.com/office/drawing/2014/main" id="{EAB418F2-D8E9-4F9C-AE63-3A0825405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DE74598-39C2-FACF-37C4-4764475CF1A7}"/>
              </a:ext>
            </a:extLst>
          </p:cNvPr>
          <p:cNvSpPr txBox="1"/>
          <p:nvPr/>
        </p:nvSpPr>
        <p:spPr>
          <a:xfrm>
            <a:off x="5524501" y="1739349"/>
            <a:ext cx="948910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cs typeface="Arial"/>
              </a:rPr>
              <a:t>See page 66 of the FY 2026 NOFO for more details</a:t>
            </a:r>
            <a:endParaRPr lang="en-US" sz="1600" dirty="0"/>
          </a:p>
        </p:txBody>
      </p:sp>
    </p:spTree>
    <p:extLst>
      <p:ext uri="{BB962C8B-B14F-4D97-AF65-F5344CB8AC3E}">
        <p14:creationId xmlns:p14="http://schemas.microsoft.com/office/powerpoint/2010/main" val="2393570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a:extLst>
            <a:ext uri="{FF2B5EF4-FFF2-40B4-BE49-F238E27FC236}">
              <a16:creationId xmlns:a16="http://schemas.microsoft.com/office/drawing/2014/main" id="{CC656AE7-E9C5-5C7E-0B78-DFF04AF2113B}"/>
            </a:ext>
          </a:extLst>
        </p:cNvPr>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D74577E3-FA18-4D8A-9E42-FF3D35D3FC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4" name="Picture 73">
            <a:extLst>
              <a:ext uri="{FF2B5EF4-FFF2-40B4-BE49-F238E27FC236}">
                <a16:creationId xmlns:a16="http://schemas.microsoft.com/office/drawing/2014/main" id="{9A934298-58E5-4E9F-B25C-57B1746AB6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76" name="Picture 75">
            <a:extLst>
              <a:ext uri="{FF2B5EF4-FFF2-40B4-BE49-F238E27FC236}">
                <a16:creationId xmlns:a16="http://schemas.microsoft.com/office/drawing/2014/main" id="{C3A87EC4-5D77-4221-830F-985B0756CE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78" name="Rectangle 77">
            <a:extLst>
              <a:ext uri="{FF2B5EF4-FFF2-40B4-BE49-F238E27FC236}">
                <a16:creationId xmlns:a16="http://schemas.microsoft.com/office/drawing/2014/main" id="{31FFB1DF-0D2D-4029-A8C7-317DDCF92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3770C84D-AB0A-4DD9-9CD3-B0DDCBCA33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7EBBF7C2-27D7-480A-BEFA-B1399AC04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077847-7B38-54D2-9659-85DCCF0C665D}"/>
              </a:ext>
            </a:extLst>
          </p:cNvPr>
          <p:cNvSpPr>
            <a:spLocks noGrp="1"/>
          </p:cNvSpPr>
          <p:nvPr>
            <p:ph type="title"/>
          </p:nvPr>
        </p:nvSpPr>
        <p:spPr>
          <a:xfrm>
            <a:off x="1005401" y="354062"/>
            <a:ext cx="6064005" cy="794573"/>
          </a:xfrm>
        </p:spPr>
        <p:txBody>
          <a:bodyPr>
            <a:normAutofit fontScale="90000"/>
          </a:bodyPr>
          <a:lstStyle/>
          <a:p>
            <a:pPr algn="l"/>
            <a:r>
              <a:rPr lang="en-US" sz="2600" dirty="0">
                <a:cs typeface="Arial"/>
              </a:rPr>
              <a:t>Homeless Management Information System (HMIS) </a:t>
            </a:r>
            <a:r>
              <a:rPr lang="en-US" sz="1800" dirty="0">
                <a:cs typeface="Arial"/>
              </a:rPr>
              <a:t>(see pages 68 of the FY 2026 NOFO for more details)</a:t>
            </a:r>
            <a:endParaRPr lang="en-US" sz="2600" dirty="0"/>
          </a:p>
        </p:txBody>
      </p:sp>
      <p:sp>
        <p:nvSpPr>
          <p:cNvPr id="4" name="Footer Placeholder 3">
            <a:extLst>
              <a:ext uri="{FF2B5EF4-FFF2-40B4-BE49-F238E27FC236}">
                <a16:creationId xmlns:a16="http://schemas.microsoft.com/office/drawing/2014/main" id="{0ADB54E2-ABA5-B398-FE9B-59578A7A80AA}"/>
              </a:ext>
            </a:extLst>
          </p:cNvPr>
          <p:cNvSpPr>
            <a:spLocks noGrp="1"/>
          </p:cNvSpPr>
          <p:nvPr>
            <p:ph type="ftr" sz="quarter" idx="11"/>
          </p:nvPr>
        </p:nvSpPr>
        <p:spPr>
          <a:xfrm rot="5400000">
            <a:off x="-2237130" y="3661144"/>
            <a:ext cx="5885352" cy="179176"/>
          </a:xfrm>
        </p:spPr>
        <p:txBody>
          <a:bodyPr>
            <a:normAutofit/>
          </a:bodyPr>
          <a:lstStyle/>
          <a:p>
            <a:pPr>
              <a:lnSpc>
                <a:spcPct val="90000"/>
              </a:lnSpc>
              <a:spcAft>
                <a:spcPts val="600"/>
              </a:spcAft>
            </a:pPr>
            <a:r>
              <a:rPr lang="en-US" dirty="0"/>
              <a:t>FY 2026 Guilford County (NC-504) NOFO Information Session</a:t>
            </a:r>
          </a:p>
        </p:txBody>
      </p:sp>
      <p:sp>
        <p:nvSpPr>
          <p:cNvPr id="3" name="Content Placeholder 2">
            <a:extLst>
              <a:ext uri="{FF2B5EF4-FFF2-40B4-BE49-F238E27FC236}">
                <a16:creationId xmlns:a16="http://schemas.microsoft.com/office/drawing/2014/main" id="{EAE32ABC-0FF3-4B82-9BA8-C125F934BA37}"/>
              </a:ext>
            </a:extLst>
          </p:cNvPr>
          <p:cNvSpPr>
            <a:spLocks noGrp="1"/>
          </p:cNvSpPr>
          <p:nvPr>
            <p:ph idx="1"/>
          </p:nvPr>
        </p:nvSpPr>
        <p:spPr>
          <a:xfrm>
            <a:off x="1082713" y="1346380"/>
            <a:ext cx="5913874" cy="5167389"/>
          </a:xfrm>
        </p:spPr>
        <p:txBody>
          <a:bodyPr>
            <a:normAutofit/>
          </a:bodyPr>
          <a:lstStyle/>
          <a:p>
            <a:pPr marL="344170" indent="-344170">
              <a:lnSpc>
                <a:spcPct val="110000"/>
              </a:lnSpc>
            </a:pPr>
            <a:r>
              <a:rPr lang="en-US" sz="1600" dirty="0">
                <a:latin typeface="Open Sans"/>
                <a:ea typeface="Open Sans"/>
                <a:cs typeface="Open Sans"/>
              </a:rPr>
              <a:t>Funds under this component may be used only by Homeless Management Information System (HMIS) Lead Agencies. The HMIS Lead Agency is the entity designated by the CoC to operate the CoC's HMIS on the CoC's behalf.</a:t>
            </a:r>
            <a:endParaRPr lang="en-US" sz="1600" dirty="0"/>
          </a:p>
          <a:p>
            <a:pPr marL="344170" indent="-344170">
              <a:lnSpc>
                <a:spcPct val="110000"/>
              </a:lnSpc>
            </a:pPr>
            <a:r>
              <a:rPr lang="en-US" sz="1600" dirty="0">
                <a:latin typeface="Open Sans"/>
                <a:ea typeface="Open Sans"/>
                <a:cs typeface="Open Sans"/>
              </a:rPr>
              <a:t>Under the HMIS component, funds pay for leasing a structure in which the HMIS operates, for operating the structure in which the HMIS is housed, and/or for covering other costs related to establishing, operating, and customizing a CoC’s HMIS. Other recipients and subrecipients may not apply for funds under the HMIS program component, but they may include costs associated with contributing data to the CoC’s HMIS within their project under another program component (PH, TH, SSO, or HP).</a:t>
            </a:r>
            <a:endParaRPr lang="en-US" sz="1600" dirty="0"/>
          </a:p>
          <a:p>
            <a:pPr marL="344170" indent="-344170">
              <a:lnSpc>
                <a:spcPct val="110000"/>
              </a:lnSpc>
            </a:pPr>
            <a:endParaRPr lang="en-US" sz="1300" dirty="0">
              <a:latin typeface="Open Sans"/>
              <a:ea typeface="Open Sans"/>
              <a:cs typeface="Open Sans"/>
            </a:endParaRPr>
          </a:p>
          <a:p>
            <a:pPr marL="0" indent="0">
              <a:lnSpc>
                <a:spcPct val="110000"/>
              </a:lnSpc>
              <a:buNone/>
            </a:pPr>
            <a:endParaRPr lang="en-US" sz="1300" dirty="0">
              <a:cs typeface="Arial"/>
            </a:endParaRPr>
          </a:p>
        </p:txBody>
      </p:sp>
      <p:sp>
        <p:nvSpPr>
          <p:cNvPr id="84" name="Rectangle 83">
            <a:extLst>
              <a:ext uri="{FF2B5EF4-FFF2-40B4-BE49-F238E27FC236}">
                <a16:creationId xmlns:a16="http://schemas.microsoft.com/office/drawing/2014/main" id="{78FBE352-03FD-4333-A348-0C7FCF5FE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1538" y="641224"/>
            <a:ext cx="3674846" cy="55741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Suburban scene">
            <a:extLst>
              <a:ext uri="{FF2B5EF4-FFF2-40B4-BE49-F238E27FC236}">
                <a16:creationId xmlns:a16="http://schemas.microsoft.com/office/drawing/2014/main" id="{CEE714D0-F63A-F40E-00C0-36D446BFE15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93270" y="1907457"/>
            <a:ext cx="3031155" cy="3031155"/>
          </a:xfrm>
          <a:prstGeom prst="rect">
            <a:avLst/>
          </a:prstGeom>
          <a:ln>
            <a:noFill/>
          </a:ln>
        </p:spPr>
      </p:pic>
      <p:sp>
        <p:nvSpPr>
          <p:cNvPr id="86" name="Rectangle 85">
            <a:extLst>
              <a:ext uri="{FF2B5EF4-FFF2-40B4-BE49-F238E27FC236}">
                <a16:creationId xmlns:a16="http://schemas.microsoft.com/office/drawing/2014/main" id="{9C6A91D1-6664-4898-92B7-49F9982CE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8319" y="883993"/>
            <a:ext cx="3181057" cy="5078083"/>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D44EDEA4-22DE-4070-A5F1-4AEE20A4D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6360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a:extLst>
            <a:ext uri="{FF2B5EF4-FFF2-40B4-BE49-F238E27FC236}">
              <a16:creationId xmlns:a16="http://schemas.microsoft.com/office/drawing/2014/main" id="{0C8A3875-8031-2745-E623-A88DC7384F0D}"/>
            </a:ext>
          </a:extLst>
        </p:cNvPr>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D74577E3-FA18-4D8A-9E42-FF3D35D3FC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4" name="Picture 73">
            <a:extLst>
              <a:ext uri="{FF2B5EF4-FFF2-40B4-BE49-F238E27FC236}">
                <a16:creationId xmlns:a16="http://schemas.microsoft.com/office/drawing/2014/main" id="{9A934298-58E5-4E9F-B25C-57B1746AB6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76" name="Picture 75">
            <a:extLst>
              <a:ext uri="{FF2B5EF4-FFF2-40B4-BE49-F238E27FC236}">
                <a16:creationId xmlns:a16="http://schemas.microsoft.com/office/drawing/2014/main" id="{C3A87EC4-5D77-4221-830F-985B0756CE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78" name="Rectangle 77">
            <a:extLst>
              <a:ext uri="{FF2B5EF4-FFF2-40B4-BE49-F238E27FC236}">
                <a16:creationId xmlns:a16="http://schemas.microsoft.com/office/drawing/2014/main" id="{31FFB1DF-0D2D-4029-A8C7-317DDCF92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3770C84D-AB0A-4DD9-9CD3-B0DDCBCA33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7EBBF7C2-27D7-480A-BEFA-B1399AC04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631654-6960-6710-4483-AA9DEF6A6026}"/>
              </a:ext>
            </a:extLst>
          </p:cNvPr>
          <p:cNvSpPr>
            <a:spLocks noGrp="1"/>
          </p:cNvSpPr>
          <p:nvPr>
            <p:ph type="title"/>
          </p:nvPr>
        </p:nvSpPr>
        <p:spPr>
          <a:xfrm>
            <a:off x="1254543" y="403124"/>
            <a:ext cx="5773408" cy="843654"/>
          </a:xfrm>
        </p:spPr>
        <p:txBody>
          <a:bodyPr>
            <a:normAutofit fontScale="90000"/>
          </a:bodyPr>
          <a:lstStyle/>
          <a:p>
            <a:pPr algn="l"/>
            <a:r>
              <a:rPr lang="en-US" sz="2800" dirty="0">
                <a:cs typeface="Arial"/>
              </a:rPr>
              <a:t>Domestic Violence Bonus (DV Bonus) </a:t>
            </a:r>
            <a:r>
              <a:rPr lang="en-US" sz="1600" dirty="0">
                <a:cs typeface="Arial"/>
              </a:rPr>
              <a:t>(See page 91 of the FY 2026 NOFO for more details)</a:t>
            </a:r>
            <a:endParaRPr lang="en-US" sz="2800" dirty="0"/>
          </a:p>
        </p:txBody>
      </p:sp>
      <p:sp>
        <p:nvSpPr>
          <p:cNvPr id="4" name="Footer Placeholder 3">
            <a:extLst>
              <a:ext uri="{FF2B5EF4-FFF2-40B4-BE49-F238E27FC236}">
                <a16:creationId xmlns:a16="http://schemas.microsoft.com/office/drawing/2014/main" id="{47AB176A-7CDC-B31F-9683-8545A9637FD8}"/>
              </a:ext>
            </a:extLst>
          </p:cNvPr>
          <p:cNvSpPr>
            <a:spLocks noGrp="1"/>
          </p:cNvSpPr>
          <p:nvPr>
            <p:ph type="ftr" sz="quarter" idx="11"/>
          </p:nvPr>
        </p:nvSpPr>
        <p:spPr>
          <a:xfrm rot="5400000">
            <a:off x="-2237130" y="3661144"/>
            <a:ext cx="5885352" cy="179176"/>
          </a:xfrm>
        </p:spPr>
        <p:txBody>
          <a:bodyPr>
            <a:normAutofit/>
          </a:bodyPr>
          <a:lstStyle/>
          <a:p>
            <a:pPr>
              <a:lnSpc>
                <a:spcPct val="90000"/>
              </a:lnSpc>
              <a:spcAft>
                <a:spcPts val="600"/>
              </a:spcAft>
            </a:pPr>
            <a:r>
              <a:rPr lang="en-US" dirty="0"/>
              <a:t>FY 2026 Guilford County (NC-504) NOFO Information Session</a:t>
            </a:r>
          </a:p>
        </p:txBody>
      </p:sp>
      <p:sp>
        <p:nvSpPr>
          <p:cNvPr id="3" name="Content Placeholder 2">
            <a:extLst>
              <a:ext uri="{FF2B5EF4-FFF2-40B4-BE49-F238E27FC236}">
                <a16:creationId xmlns:a16="http://schemas.microsoft.com/office/drawing/2014/main" id="{26311C25-7E00-7A12-DEF6-EFAEA832BA4F}"/>
              </a:ext>
            </a:extLst>
          </p:cNvPr>
          <p:cNvSpPr>
            <a:spLocks noGrp="1"/>
          </p:cNvSpPr>
          <p:nvPr>
            <p:ph idx="1"/>
          </p:nvPr>
        </p:nvSpPr>
        <p:spPr>
          <a:xfrm>
            <a:off x="1373075" y="1246778"/>
            <a:ext cx="5485836" cy="5208098"/>
          </a:xfrm>
        </p:spPr>
        <p:txBody>
          <a:bodyPr>
            <a:normAutofit fontScale="70000" lnSpcReduction="20000"/>
          </a:bodyPr>
          <a:lstStyle/>
          <a:p>
            <a:pPr marL="344170" indent="-344170"/>
            <a:r>
              <a:rPr lang="en-US" sz="2100" dirty="0">
                <a:latin typeface="Arial"/>
                <a:ea typeface="Open Sans"/>
                <a:cs typeface="Arial"/>
              </a:rPr>
              <a:t>DV Bonus project are new projects for the following project types:</a:t>
            </a:r>
          </a:p>
          <a:p>
            <a:pPr marL="795020" lvl="1" indent="-344170"/>
            <a:r>
              <a:rPr lang="en-US" dirty="0">
                <a:latin typeface="Arial"/>
                <a:ea typeface="Open Sans"/>
                <a:cs typeface="Arial"/>
              </a:rPr>
              <a:t>One new SSO-CE DV Bonus project</a:t>
            </a:r>
          </a:p>
          <a:p>
            <a:pPr marL="795020" lvl="1" indent="-344170"/>
            <a:r>
              <a:rPr lang="en-US" dirty="0">
                <a:latin typeface="Arial"/>
                <a:ea typeface="Open Sans"/>
                <a:cs typeface="Arial"/>
              </a:rPr>
              <a:t>Transitional Housing (TH) projects </a:t>
            </a:r>
          </a:p>
          <a:p>
            <a:pPr marL="795020" lvl="1" indent="-344170"/>
            <a:r>
              <a:rPr lang="en-US" dirty="0">
                <a:latin typeface="Arial"/>
                <a:ea typeface="Open Sans"/>
                <a:cs typeface="Arial"/>
              </a:rPr>
              <a:t>Permanent Housing- Rapid Rehousing (PH-RRH) projects</a:t>
            </a:r>
          </a:p>
          <a:p>
            <a:pPr marL="344170" indent="-344170"/>
            <a:r>
              <a:rPr lang="en-US" sz="2100" dirty="0"/>
              <a:t>DV Bonus projects must serve individuals and families who are fleeing or attempting to flee domestic violence, dating violence, sexual assault, and stalking and who qualify as homeless under paragraphs (1) or (4) of the definition of homeless at 24 CFR 578.3 or Section 103(b) of the McKinney-Vento Homeless Assistance Act with the following exception:</a:t>
            </a:r>
          </a:p>
          <a:p>
            <a:pPr marL="795020" lvl="1" indent="-344170"/>
            <a:r>
              <a:rPr lang="en-US" dirty="0"/>
              <a:t>PH-RRH, Joint TH/PH-RRH, SSO- projects may serve individuals and families who </a:t>
            </a:r>
            <a:r>
              <a:rPr lang="en-US" sz="2100" dirty="0"/>
              <a:t>are fleeing or attempting to flee domestic violence, dating violence, sexual assault, and stalking who qualify as homeless under paragraph (3) of 24 CFR 578.3 if the CoC is approved to serve persons in paragraph (3).</a:t>
            </a:r>
          </a:p>
          <a:p>
            <a:pPr marL="0" indent="0">
              <a:buNone/>
            </a:pPr>
            <a:endParaRPr lang="en-US" sz="1800" dirty="0">
              <a:cs typeface="Arial"/>
            </a:endParaRPr>
          </a:p>
        </p:txBody>
      </p:sp>
      <p:sp>
        <p:nvSpPr>
          <p:cNvPr id="84" name="Rectangle 83">
            <a:extLst>
              <a:ext uri="{FF2B5EF4-FFF2-40B4-BE49-F238E27FC236}">
                <a16:creationId xmlns:a16="http://schemas.microsoft.com/office/drawing/2014/main" id="{78FBE352-03FD-4333-A348-0C7FCF5FE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1538" y="641224"/>
            <a:ext cx="3674846" cy="55741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Suburban scene">
            <a:extLst>
              <a:ext uri="{FF2B5EF4-FFF2-40B4-BE49-F238E27FC236}">
                <a16:creationId xmlns:a16="http://schemas.microsoft.com/office/drawing/2014/main" id="{8640429C-1FA1-C287-8C01-303C4780B1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93270" y="1907457"/>
            <a:ext cx="3031155" cy="3031155"/>
          </a:xfrm>
          <a:prstGeom prst="rect">
            <a:avLst/>
          </a:prstGeom>
          <a:ln>
            <a:noFill/>
          </a:ln>
        </p:spPr>
      </p:pic>
      <p:sp>
        <p:nvSpPr>
          <p:cNvPr id="86" name="Rectangle 85">
            <a:extLst>
              <a:ext uri="{FF2B5EF4-FFF2-40B4-BE49-F238E27FC236}">
                <a16:creationId xmlns:a16="http://schemas.microsoft.com/office/drawing/2014/main" id="{9C6A91D1-6664-4898-92B7-49F9982CE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8319" y="883993"/>
            <a:ext cx="3181057" cy="5078083"/>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D44EDEA4-22DE-4070-A5F1-4AEE20A4D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4506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F160A-A1A6-88AE-DDE9-A1C573591359}"/>
              </a:ext>
            </a:extLst>
          </p:cNvPr>
          <p:cNvSpPr>
            <a:spLocks noGrp="1"/>
          </p:cNvSpPr>
          <p:nvPr>
            <p:ph type="title"/>
          </p:nvPr>
        </p:nvSpPr>
        <p:spPr>
          <a:xfrm>
            <a:off x="1076765" y="797013"/>
            <a:ext cx="9504417" cy="1088272"/>
          </a:xfrm>
        </p:spPr>
        <p:txBody>
          <a:bodyPr/>
          <a:lstStyle/>
          <a:p>
            <a:r>
              <a:rPr lang="en-US" dirty="0">
                <a:cs typeface="Arial"/>
              </a:rPr>
              <a:t>Transition Grant Process (Renewal Applicants)</a:t>
            </a:r>
            <a:endParaRPr lang="en-US" dirty="0"/>
          </a:p>
        </p:txBody>
      </p:sp>
      <p:sp>
        <p:nvSpPr>
          <p:cNvPr id="3" name="Content Placeholder 2">
            <a:extLst>
              <a:ext uri="{FF2B5EF4-FFF2-40B4-BE49-F238E27FC236}">
                <a16:creationId xmlns:a16="http://schemas.microsoft.com/office/drawing/2014/main" id="{CED42F88-AB45-B6BB-821A-7A6F43D42B15}"/>
              </a:ext>
            </a:extLst>
          </p:cNvPr>
          <p:cNvSpPr>
            <a:spLocks noGrp="1"/>
          </p:cNvSpPr>
          <p:nvPr>
            <p:ph idx="1"/>
          </p:nvPr>
        </p:nvSpPr>
        <p:spPr>
          <a:xfrm>
            <a:off x="1199535" y="2052116"/>
            <a:ext cx="9370604" cy="3997828"/>
          </a:xfrm>
        </p:spPr>
        <p:txBody>
          <a:bodyPr>
            <a:normAutofit/>
          </a:bodyPr>
          <a:lstStyle/>
          <a:p>
            <a:pPr marL="344170" indent="-344170"/>
            <a:r>
              <a:rPr lang="en-US" dirty="0">
                <a:cs typeface="Arial"/>
              </a:rPr>
              <a:t>A Transition grant is an application to fund a new CoC project through the reallocation process to transition eligible CoC renewal project(s) (including a Special NOFO project or DV Renewal project) from one program component to another eligible component over a 1-year period. Transition grant applications awarded FY 2026 funds must fully transition to the new component by the end of the 1-year grant term and may only apply for renewal in the next CoC Program Competition under the component to which it transitioned.</a:t>
            </a:r>
          </a:p>
          <a:p>
            <a:pPr marL="344170" indent="-344170"/>
            <a:endParaRPr lang="en-US" dirty="0">
              <a:cs typeface="Arial"/>
            </a:endParaRPr>
          </a:p>
        </p:txBody>
      </p:sp>
      <p:sp>
        <p:nvSpPr>
          <p:cNvPr id="4" name="Footer Placeholder 3">
            <a:extLst>
              <a:ext uri="{FF2B5EF4-FFF2-40B4-BE49-F238E27FC236}">
                <a16:creationId xmlns:a16="http://schemas.microsoft.com/office/drawing/2014/main" id="{169D1AB7-9A14-96F0-6558-C511CC720673}"/>
              </a:ext>
            </a:extLst>
          </p:cNvPr>
          <p:cNvSpPr>
            <a:spLocks noGrp="1"/>
          </p:cNvSpPr>
          <p:nvPr>
            <p:ph type="ftr" sz="quarter" idx="11"/>
          </p:nvPr>
        </p:nvSpPr>
        <p:spPr/>
        <p:txBody>
          <a:bodyPr/>
          <a:lstStyle/>
          <a:p>
            <a:r>
              <a:rPr lang="en-US" dirty="0"/>
              <a:t>FY 2026 Guilford County (NC-504) NOFO Information Session</a:t>
            </a:r>
          </a:p>
        </p:txBody>
      </p:sp>
      <p:sp>
        <p:nvSpPr>
          <p:cNvPr id="6" name="TextBox 5">
            <a:extLst>
              <a:ext uri="{FF2B5EF4-FFF2-40B4-BE49-F238E27FC236}">
                <a16:creationId xmlns:a16="http://schemas.microsoft.com/office/drawing/2014/main" id="{B2A54659-6BEB-9573-1BD2-64712BF7C09A}"/>
              </a:ext>
            </a:extLst>
          </p:cNvPr>
          <p:cNvSpPr txBox="1"/>
          <p:nvPr/>
        </p:nvSpPr>
        <p:spPr>
          <a:xfrm>
            <a:off x="1514169" y="1352827"/>
            <a:ext cx="905597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cs typeface="Arial"/>
              </a:rPr>
              <a:t>See page 21 of the FY 2026 NOFO for more details</a:t>
            </a:r>
            <a:endParaRPr lang="en-US" dirty="0"/>
          </a:p>
        </p:txBody>
      </p:sp>
    </p:spTree>
    <p:extLst>
      <p:ext uri="{BB962C8B-B14F-4D97-AF65-F5344CB8AC3E}">
        <p14:creationId xmlns:p14="http://schemas.microsoft.com/office/powerpoint/2010/main" val="1580031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8C5AD-0C7C-A634-A3CA-DF1A0E96B29D}"/>
              </a:ext>
            </a:extLst>
          </p:cNvPr>
          <p:cNvSpPr>
            <a:spLocks noGrp="1"/>
          </p:cNvSpPr>
          <p:nvPr>
            <p:ph type="title"/>
          </p:nvPr>
        </p:nvSpPr>
        <p:spPr>
          <a:xfrm>
            <a:off x="2611808" y="808057"/>
            <a:ext cx="7958331" cy="627454"/>
          </a:xfrm>
        </p:spPr>
        <p:txBody>
          <a:bodyPr/>
          <a:lstStyle/>
          <a:p>
            <a:r>
              <a:rPr lang="en-US" dirty="0">
                <a:cs typeface="Arial"/>
              </a:rPr>
              <a:t>Leasing</a:t>
            </a:r>
            <a:endParaRPr lang="en-US" dirty="0"/>
          </a:p>
        </p:txBody>
      </p:sp>
      <p:sp>
        <p:nvSpPr>
          <p:cNvPr id="3" name="Content Placeholder 2">
            <a:extLst>
              <a:ext uri="{FF2B5EF4-FFF2-40B4-BE49-F238E27FC236}">
                <a16:creationId xmlns:a16="http://schemas.microsoft.com/office/drawing/2014/main" id="{027BE0D7-D317-44E3-6D35-6DD4D81EE2C2}"/>
              </a:ext>
            </a:extLst>
          </p:cNvPr>
          <p:cNvSpPr>
            <a:spLocks noGrp="1"/>
          </p:cNvSpPr>
          <p:nvPr>
            <p:ph idx="1"/>
          </p:nvPr>
        </p:nvSpPr>
        <p:spPr>
          <a:xfrm>
            <a:off x="1219200" y="1347019"/>
            <a:ext cx="9350939" cy="4988675"/>
          </a:xfrm>
        </p:spPr>
        <p:txBody>
          <a:bodyPr>
            <a:noAutofit/>
          </a:bodyPr>
          <a:lstStyle/>
          <a:p>
            <a:pPr marL="344170" indent="-344170"/>
            <a:r>
              <a:rPr lang="en-US" sz="1600" dirty="0">
                <a:solidFill>
                  <a:srgbClr val="FFFFFF"/>
                </a:solidFill>
                <a:latin typeface="Arial"/>
                <a:ea typeface="Open Sans"/>
                <a:cs typeface="Arial"/>
              </a:rPr>
              <a:t>Leasing is an eligible cost category under the PH, TH, SSO, and HMIS program components. Funds may be used to lease individual units or all or part of structures. Rents must be reasonable, and, in the case of individual units, the rent paid cannot exceed HUD-determined Fair Market Rents (FMRs). Leasing funds may not be used for units or structures owned by the recipient, subrecipient, their parent organization(s), any other related organization(s), or organizations that are members of a partnership where the partnership owns the structure, without a HUD-authorized exception. When leasing funds are used to pay rent on units, the lease must be between the recipient or the subrecipient and the landowner, with a sublease or occupancy agreement with the program participant. The recipient may, but is not required to, charge the program participant rent or an occupancy charge, consistent with the parameters specified in the interim rule.</a:t>
            </a:r>
            <a:endParaRPr lang="en-US" sz="1600" dirty="0">
              <a:solidFill>
                <a:srgbClr val="FFFFFF"/>
              </a:solidFill>
              <a:latin typeface="Arial"/>
              <a:cs typeface="Arial"/>
            </a:endParaRPr>
          </a:p>
        </p:txBody>
      </p:sp>
      <p:sp>
        <p:nvSpPr>
          <p:cNvPr id="4" name="Footer Placeholder 3">
            <a:extLst>
              <a:ext uri="{FF2B5EF4-FFF2-40B4-BE49-F238E27FC236}">
                <a16:creationId xmlns:a16="http://schemas.microsoft.com/office/drawing/2014/main" id="{5D126552-B06E-45DF-5C24-FC3574E7934C}"/>
              </a:ext>
            </a:extLst>
          </p:cNvPr>
          <p:cNvSpPr>
            <a:spLocks noGrp="1"/>
          </p:cNvSpPr>
          <p:nvPr>
            <p:ph type="ftr" sz="quarter" idx="11"/>
          </p:nvPr>
        </p:nvSpPr>
        <p:spPr/>
        <p:txBody>
          <a:bodyPr/>
          <a:lstStyle/>
          <a:p>
            <a:r>
              <a:rPr lang="en-US" dirty="0"/>
              <a:t>FY 2026 Guilford County (NC-504) NOFO Information Session</a:t>
            </a:r>
          </a:p>
        </p:txBody>
      </p:sp>
    </p:spTree>
    <p:extLst>
      <p:ext uri="{BB962C8B-B14F-4D97-AF65-F5344CB8AC3E}">
        <p14:creationId xmlns:p14="http://schemas.microsoft.com/office/powerpoint/2010/main" val="3985615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C0294F1-7EE2-4EB9-A41B-908481D40A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32"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useBgFill="1">
        <p:nvSpPr>
          <p:cNvPr id="28" name="Rectangle 27">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39686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Footer Placeholder 4">
            <a:extLst>
              <a:ext uri="{FF2B5EF4-FFF2-40B4-BE49-F238E27FC236}">
                <a16:creationId xmlns:a16="http://schemas.microsoft.com/office/drawing/2014/main" id="{B569358A-3464-75DD-612F-C8F2575CA577}"/>
              </a:ext>
            </a:extLst>
          </p:cNvPr>
          <p:cNvSpPr>
            <a:spLocks noGrp="1"/>
          </p:cNvSpPr>
          <p:nvPr>
            <p:ph type="ftr" sz="quarter" idx="11"/>
          </p:nvPr>
        </p:nvSpPr>
        <p:spPr>
          <a:xfrm rot="5400000">
            <a:off x="-2237130" y="3661144"/>
            <a:ext cx="5885352" cy="179176"/>
          </a:xfrm>
        </p:spPr>
        <p:txBody>
          <a:bodyPr>
            <a:normAutofit/>
          </a:bodyPr>
          <a:lstStyle/>
          <a:p>
            <a:pPr>
              <a:lnSpc>
                <a:spcPct val="90000"/>
              </a:lnSpc>
              <a:spcAft>
                <a:spcPts val="600"/>
              </a:spcAft>
            </a:pPr>
            <a:r>
              <a:rPr lang="en-US" dirty="0">
                <a:solidFill>
                  <a:schemeClr val="bg1"/>
                </a:solidFill>
              </a:rPr>
              <a:t>FY 2026 Guilford County (NC-504) NOFO Information Session</a:t>
            </a:r>
          </a:p>
        </p:txBody>
      </p:sp>
      <p:sp>
        <p:nvSpPr>
          <p:cNvPr id="35" name="Rectangle 34">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8E161A4C-786C-044C-3ADC-F07CB181293D}"/>
              </a:ext>
            </a:extLst>
          </p:cNvPr>
          <p:cNvSpPr>
            <a:spLocks noGrp="1"/>
          </p:cNvSpPr>
          <p:nvPr>
            <p:ph type="title"/>
          </p:nvPr>
        </p:nvSpPr>
        <p:spPr>
          <a:xfrm>
            <a:off x="2611808" y="808056"/>
            <a:ext cx="7958331" cy="1077229"/>
          </a:xfrm>
        </p:spPr>
        <p:txBody>
          <a:bodyPr>
            <a:normAutofit/>
          </a:bodyPr>
          <a:lstStyle/>
          <a:p>
            <a:pPr algn="l"/>
            <a:r>
              <a:rPr lang="en-US" dirty="0"/>
              <a:t>Agenda</a:t>
            </a:r>
          </a:p>
        </p:txBody>
      </p:sp>
      <p:graphicFrame>
        <p:nvGraphicFramePr>
          <p:cNvPr id="7" name="Content Placeholder 2">
            <a:extLst>
              <a:ext uri="{FF2B5EF4-FFF2-40B4-BE49-F238E27FC236}">
                <a16:creationId xmlns:a16="http://schemas.microsoft.com/office/drawing/2014/main" id="{FA3A9D49-39C7-3261-11C4-AF885D763FE9}"/>
              </a:ext>
            </a:extLst>
          </p:cNvPr>
          <p:cNvGraphicFramePr>
            <a:graphicFrameLocks noGrp="1"/>
          </p:cNvGraphicFramePr>
          <p:nvPr>
            <p:ph idx="1"/>
            <p:extLst>
              <p:ext uri="{D42A27DB-BD31-4B8C-83A1-F6EECF244321}">
                <p14:modId xmlns:p14="http://schemas.microsoft.com/office/powerpoint/2010/main" val="3669150473"/>
              </p:ext>
            </p:extLst>
          </p:nvPr>
        </p:nvGraphicFramePr>
        <p:xfrm>
          <a:off x="1174669" y="1750142"/>
          <a:ext cx="10055289" cy="4571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6534053"/>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DFF56-025D-E7DF-E615-91AC3E6B3A24}"/>
              </a:ext>
            </a:extLst>
          </p:cNvPr>
          <p:cNvSpPr>
            <a:spLocks noGrp="1"/>
          </p:cNvSpPr>
          <p:nvPr>
            <p:ph type="title"/>
          </p:nvPr>
        </p:nvSpPr>
        <p:spPr>
          <a:xfrm>
            <a:off x="2611808" y="314632"/>
            <a:ext cx="7958331" cy="599767"/>
          </a:xfrm>
        </p:spPr>
        <p:txBody>
          <a:bodyPr>
            <a:normAutofit/>
          </a:bodyPr>
          <a:lstStyle/>
          <a:p>
            <a:r>
              <a:rPr lang="en-US" dirty="0">
                <a:cs typeface="Arial"/>
              </a:rPr>
              <a:t>Rental Assistance</a:t>
            </a:r>
            <a:endParaRPr lang="en-US" dirty="0"/>
          </a:p>
        </p:txBody>
      </p:sp>
      <p:sp>
        <p:nvSpPr>
          <p:cNvPr id="3" name="Content Placeholder 2">
            <a:extLst>
              <a:ext uri="{FF2B5EF4-FFF2-40B4-BE49-F238E27FC236}">
                <a16:creationId xmlns:a16="http://schemas.microsoft.com/office/drawing/2014/main" id="{F63332B3-523F-44BA-3E08-258A21F0E461}"/>
              </a:ext>
            </a:extLst>
          </p:cNvPr>
          <p:cNvSpPr>
            <a:spLocks noGrp="1"/>
          </p:cNvSpPr>
          <p:nvPr>
            <p:ph idx="1"/>
          </p:nvPr>
        </p:nvSpPr>
        <p:spPr>
          <a:xfrm>
            <a:off x="1122599" y="1376516"/>
            <a:ext cx="9447540" cy="5266094"/>
          </a:xfrm>
        </p:spPr>
        <p:txBody>
          <a:bodyPr>
            <a:normAutofit fontScale="25000" lnSpcReduction="20000"/>
          </a:bodyPr>
          <a:lstStyle/>
          <a:p>
            <a:pPr marL="344170" indent="-344170">
              <a:lnSpc>
                <a:spcPct val="100000"/>
              </a:lnSpc>
            </a:pPr>
            <a:r>
              <a:rPr lang="en-US" sz="6400" dirty="0">
                <a:cs typeface="Arial"/>
              </a:rPr>
              <a:t>Rental assistance is an eligible cost category under the PH and TH program components and may be tenant-based (TBRA), sponsor-based (SBRA), or project-based (PBRA), depending upon the component type. Rental assistance may be short-term for up to 3 months, medium-term for 3 to 24 months, or long-term for more than 24 months. The length of assistance depends upon the component type under which the cost is funded. Recipients must serve as many program participants as identified in their funding application to HUD, but, if the amount reserved for the term of the grant exceeds the amount needed to pay actual costs, the excess funds may be used to cover property damage, rent increases, or the rental needs of a greater number of program participants.</a:t>
            </a:r>
          </a:p>
          <a:p>
            <a:pPr marL="795020" lvl="1" indent="-337820">
              <a:lnSpc>
                <a:spcPct val="100000"/>
              </a:lnSpc>
            </a:pPr>
            <a:r>
              <a:rPr lang="en-US" sz="6400" dirty="0">
                <a:cs typeface="Arial"/>
              </a:rPr>
              <a:t>TBRA. Program participants select any appropriately sized unit within the CoC’s geographic area, although recipients or subrecipients may restrict the location under certain circumstances to ensure the availability of the appropriate supportive services.</a:t>
            </a:r>
          </a:p>
          <a:p>
            <a:pPr marL="795020" lvl="1" indent="-337820">
              <a:lnSpc>
                <a:spcPct val="100000"/>
              </a:lnSpc>
            </a:pPr>
            <a:r>
              <a:rPr lang="en-US" sz="6400" dirty="0">
                <a:cs typeface="Arial"/>
              </a:rPr>
              <a:t>SBRA. Program participants must reside in housing owned or leased by a sponsor organization and arranged through a contract between the recipient and the sponsor organization.</a:t>
            </a:r>
          </a:p>
          <a:p>
            <a:pPr marL="795020" lvl="1" indent="-337820">
              <a:lnSpc>
                <a:spcPct val="100000"/>
              </a:lnSpc>
            </a:pPr>
            <a:r>
              <a:rPr lang="en-US" sz="6400" dirty="0">
                <a:cs typeface="Arial"/>
              </a:rPr>
              <a:t>PBRA. Program participants must reside in housing provided through a contract with the owner of an existing structure whereby the owner agrees to lease subsidized units to program participants. Program participants may not retain their rental assistance if they relocate to a unit outside the project.</a:t>
            </a:r>
          </a:p>
          <a:p>
            <a:pPr marL="344170" indent="-344170">
              <a:lnSpc>
                <a:spcPct val="100000"/>
              </a:lnSpc>
            </a:pPr>
            <a:r>
              <a:rPr lang="en-US" sz="6400" dirty="0">
                <a:cs typeface="Arial"/>
              </a:rPr>
              <a:t>When rental assistance funds are used to pay rent on units, the lease must be between the program participant and the landowner. Each program participant, on whose behalf rental assistance payments are made, must pay a contribution toward rent consistent with the requirements of the interim rule.</a:t>
            </a:r>
            <a:endParaRPr lang="en-US" sz="6400" dirty="0"/>
          </a:p>
          <a:p>
            <a:pPr marL="344170" indent="-344170"/>
            <a:endParaRPr lang="en-US" dirty="0">
              <a:cs typeface="Arial"/>
            </a:endParaRPr>
          </a:p>
        </p:txBody>
      </p:sp>
      <p:sp>
        <p:nvSpPr>
          <p:cNvPr id="4" name="Footer Placeholder 3">
            <a:extLst>
              <a:ext uri="{FF2B5EF4-FFF2-40B4-BE49-F238E27FC236}">
                <a16:creationId xmlns:a16="http://schemas.microsoft.com/office/drawing/2014/main" id="{A8A6DF87-FA1C-CB39-73D0-C981EFBB5094}"/>
              </a:ext>
            </a:extLst>
          </p:cNvPr>
          <p:cNvSpPr>
            <a:spLocks noGrp="1"/>
          </p:cNvSpPr>
          <p:nvPr>
            <p:ph type="ftr" sz="quarter" idx="11"/>
          </p:nvPr>
        </p:nvSpPr>
        <p:spPr/>
        <p:txBody>
          <a:bodyPr/>
          <a:lstStyle/>
          <a:p>
            <a:r>
              <a:rPr lang="en-US" dirty="0"/>
              <a:t>FY 2026 Guilford County (NC-504) NOFO Information Session</a:t>
            </a:r>
          </a:p>
        </p:txBody>
      </p:sp>
    </p:spTree>
    <p:extLst>
      <p:ext uri="{BB962C8B-B14F-4D97-AF65-F5344CB8AC3E}">
        <p14:creationId xmlns:p14="http://schemas.microsoft.com/office/powerpoint/2010/main" val="3873086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9AD75-DE70-E425-96EB-064C09518D9B}"/>
              </a:ext>
            </a:extLst>
          </p:cNvPr>
          <p:cNvSpPr>
            <a:spLocks noGrp="1"/>
          </p:cNvSpPr>
          <p:nvPr>
            <p:ph type="title"/>
          </p:nvPr>
        </p:nvSpPr>
        <p:spPr>
          <a:xfrm>
            <a:off x="2611808" y="529389"/>
            <a:ext cx="7958331" cy="818148"/>
          </a:xfrm>
        </p:spPr>
        <p:txBody>
          <a:bodyPr/>
          <a:lstStyle/>
          <a:p>
            <a:r>
              <a:rPr lang="en-US" dirty="0">
                <a:cs typeface="Arial"/>
              </a:rPr>
              <a:t>Supportive Services</a:t>
            </a:r>
            <a:endParaRPr lang="en-US" dirty="0"/>
          </a:p>
        </p:txBody>
      </p:sp>
      <p:sp>
        <p:nvSpPr>
          <p:cNvPr id="3" name="Content Placeholder 2">
            <a:extLst>
              <a:ext uri="{FF2B5EF4-FFF2-40B4-BE49-F238E27FC236}">
                <a16:creationId xmlns:a16="http://schemas.microsoft.com/office/drawing/2014/main" id="{E4986AAB-BF78-F501-D706-6957816D0C12}"/>
              </a:ext>
            </a:extLst>
          </p:cNvPr>
          <p:cNvSpPr>
            <a:spLocks noGrp="1"/>
          </p:cNvSpPr>
          <p:nvPr>
            <p:ph idx="1"/>
          </p:nvPr>
        </p:nvSpPr>
        <p:spPr>
          <a:xfrm>
            <a:off x="1122948" y="1860884"/>
            <a:ext cx="9447192" cy="4813476"/>
          </a:xfrm>
        </p:spPr>
        <p:txBody>
          <a:bodyPr vert="horz" lIns="91440" tIns="45720" rIns="91440" bIns="45720" rtlCol="0" anchor="ctr">
            <a:noAutofit/>
          </a:bodyPr>
          <a:lstStyle/>
          <a:p>
            <a:pPr marL="344170" indent="-344170"/>
            <a:r>
              <a:rPr lang="en-US" sz="1800" dirty="0">
                <a:ea typeface="+mn-lt"/>
                <a:cs typeface="+mn-lt"/>
              </a:rPr>
              <a:t>Supportive services are eligible costs under the PH, TH, and SSO program components. 24 CFR 578.53 specifies grant funds may be used to pay the eligible costs of supportive services that address the special needs of the program participants.</a:t>
            </a:r>
          </a:p>
          <a:p>
            <a:pPr marL="795020" lvl="1" indent="-344170"/>
            <a:r>
              <a:rPr lang="en-US" sz="1600" dirty="0">
                <a:ea typeface="+mn-lt"/>
                <a:cs typeface="+mn-lt"/>
              </a:rPr>
              <a:t>For Transitional Housing supportive services must be made available to residents throughout the duration of their residence in the project</a:t>
            </a:r>
          </a:p>
          <a:p>
            <a:pPr marL="795020" lvl="1" indent="-344170"/>
            <a:r>
              <a:rPr lang="en-US" sz="1600" dirty="0">
                <a:ea typeface="+mn-lt"/>
                <a:cs typeface="+mn-lt"/>
              </a:rPr>
              <a:t>Permanent Supportive Housing projects </a:t>
            </a:r>
            <a:r>
              <a:rPr lang="en-US" sz="1600" dirty="0"/>
              <a:t>must provide supportive services for the residents to enable them to live as independently as is practicable throughout the duration of their residence in the project.</a:t>
            </a:r>
          </a:p>
          <a:p>
            <a:pPr marL="795020" lvl="1" indent="-344170"/>
            <a:r>
              <a:rPr lang="en-US" sz="1600" dirty="0"/>
              <a:t>Rapid rehousing projects must require the program participant to meet with a case manager not less than once per month as set forth in § 578.37(a)(1)(ii)(F), to assist the program participant in maintaining long-term housing stability.</a:t>
            </a:r>
          </a:p>
          <a:p>
            <a:pPr marL="450850" lvl="1" indent="0">
              <a:buNone/>
            </a:pPr>
            <a:endParaRPr lang="en-US" sz="1600" dirty="0"/>
          </a:p>
          <a:p>
            <a:pPr marL="450850" lvl="1" indent="0">
              <a:buNone/>
            </a:pPr>
            <a:r>
              <a:rPr lang="en-US" sz="1600" dirty="0"/>
              <a:t>Supportive Services Eligible Costs: 24 CFR 578.53(e)</a:t>
            </a:r>
          </a:p>
          <a:p>
            <a:pPr marL="795020" lvl="1" indent="-344170"/>
            <a:endParaRPr lang="en-US" sz="1600" dirty="0">
              <a:ea typeface="+mn-lt"/>
              <a:cs typeface="+mn-lt"/>
            </a:endParaRPr>
          </a:p>
          <a:p>
            <a:pPr marL="344170" indent="-344170"/>
            <a:endParaRPr lang="en-US" dirty="0">
              <a:cs typeface="Arial"/>
            </a:endParaRPr>
          </a:p>
        </p:txBody>
      </p:sp>
      <p:sp>
        <p:nvSpPr>
          <p:cNvPr id="4" name="Footer Placeholder 3">
            <a:extLst>
              <a:ext uri="{FF2B5EF4-FFF2-40B4-BE49-F238E27FC236}">
                <a16:creationId xmlns:a16="http://schemas.microsoft.com/office/drawing/2014/main" id="{4E0A9764-3FCF-2E6E-332C-044C87B55A19}"/>
              </a:ext>
            </a:extLst>
          </p:cNvPr>
          <p:cNvSpPr>
            <a:spLocks noGrp="1"/>
          </p:cNvSpPr>
          <p:nvPr>
            <p:ph type="ftr" sz="quarter" idx="11"/>
          </p:nvPr>
        </p:nvSpPr>
        <p:spPr/>
        <p:txBody>
          <a:bodyPr/>
          <a:lstStyle/>
          <a:p>
            <a:r>
              <a:rPr lang="en-US" dirty="0"/>
              <a:t>FY 2026 Guilford County (NC-504) NOFO Information Session</a:t>
            </a:r>
          </a:p>
        </p:txBody>
      </p:sp>
    </p:spTree>
    <p:extLst>
      <p:ext uri="{BB962C8B-B14F-4D97-AF65-F5344CB8AC3E}">
        <p14:creationId xmlns:p14="http://schemas.microsoft.com/office/powerpoint/2010/main" val="3667343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56EBA-99AB-6BD9-F6D6-D3B5C351FA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D600F5-FE2F-D1C2-42EE-D53C36D06171}"/>
              </a:ext>
            </a:extLst>
          </p:cNvPr>
          <p:cNvSpPr>
            <a:spLocks noGrp="1"/>
          </p:cNvSpPr>
          <p:nvPr>
            <p:ph type="title"/>
          </p:nvPr>
        </p:nvSpPr>
        <p:spPr>
          <a:xfrm>
            <a:off x="2225287" y="642404"/>
            <a:ext cx="8908069" cy="1066186"/>
          </a:xfrm>
        </p:spPr>
        <p:txBody>
          <a:bodyPr/>
          <a:lstStyle/>
          <a:p>
            <a:r>
              <a:rPr lang="en-US" dirty="0">
                <a:cs typeface="Arial"/>
              </a:rPr>
              <a:t>Administrative </a:t>
            </a:r>
            <a:r>
              <a:rPr lang="en-US" dirty="0">
                <a:solidFill>
                  <a:srgbClr val="FFFFFF"/>
                </a:solidFill>
                <a:latin typeface="Arial"/>
                <a:ea typeface="Calibri"/>
                <a:cs typeface="Arial"/>
              </a:rPr>
              <a:t>(up to 10% of the total budget)</a:t>
            </a:r>
          </a:p>
          <a:p>
            <a:endParaRPr lang="en-US" dirty="0">
              <a:cs typeface="Arial"/>
            </a:endParaRPr>
          </a:p>
        </p:txBody>
      </p:sp>
      <p:sp>
        <p:nvSpPr>
          <p:cNvPr id="3" name="Content Placeholder 2">
            <a:extLst>
              <a:ext uri="{FF2B5EF4-FFF2-40B4-BE49-F238E27FC236}">
                <a16:creationId xmlns:a16="http://schemas.microsoft.com/office/drawing/2014/main" id="{4059D8F8-32F5-30BC-347F-32FD4F0163F8}"/>
              </a:ext>
            </a:extLst>
          </p:cNvPr>
          <p:cNvSpPr>
            <a:spLocks noGrp="1"/>
          </p:cNvSpPr>
          <p:nvPr>
            <p:ph idx="1"/>
          </p:nvPr>
        </p:nvSpPr>
        <p:spPr>
          <a:xfrm>
            <a:off x="1066800" y="2052116"/>
            <a:ext cx="9503339" cy="3997828"/>
          </a:xfrm>
        </p:spPr>
        <p:txBody>
          <a:bodyPr>
            <a:normAutofit/>
          </a:bodyPr>
          <a:lstStyle/>
          <a:p>
            <a:pPr marL="344170" indent="-344170"/>
            <a:r>
              <a:rPr lang="en-US" dirty="0">
                <a:solidFill>
                  <a:srgbClr val="FFFFFF"/>
                </a:solidFill>
                <a:latin typeface="Arial"/>
                <a:ea typeface="Open Sans"/>
                <a:cs typeface="Arial"/>
              </a:rPr>
              <a:t>Recipients may use up to 10 percent of any grant, excluding the amount for CoC planning and Unified Funding Agency (UFA) costs, established through the CoC Program NOFO for project administrative costs. These costs include expenses related to the overall administration of the grant (24 CFR part 578.59), such as management, coordination, monitoring, evaluation activities, and environmental review.</a:t>
            </a:r>
            <a:endParaRPr lang="en-US" dirty="0">
              <a:solidFill>
                <a:srgbClr val="FFFFFF"/>
              </a:solidFill>
              <a:latin typeface="Arial"/>
              <a:cs typeface="Arial"/>
            </a:endParaRPr>
          </a:p>
        </p:txBody>
      </p:sp>
      <p:sp>
        <p:nvSpPr>
          <p:cNvPr id="4" name="Footer Placeholder 3">
            <a:extLst>
              <a:ext uri="{FF2B5EF4-FFF2-40B4-BE49-F238E27FC236}">
                <a16:creationId xmlns:a16="http://schemas.microsoft.com/office/drawing/2014/main" id="{A53736FC-BFC9-D281-0D6A-8932549A9117}"/>
              </a:ext>
            </a:extLst>
          </p:cNvPr>
          <p:cNvSpPr>
            <a:spLocks noGrp="1"/>
          </p:cNvSpPr>
          <p:nvPr>
            <p:ph type="ftr" sz="quarter" idx="11"/>
          </p:nvPr>
        </p:nvSpPr>
        <p:spPr/>
        <p:txBody>
          <a:bodyPr/>
          <a:lstStyle/>
          <a:p>
            <a:r>
              <a:rPr lang="en-US" dirty="0"/>
              <a:t>FY 2026 Guilford County (NC-504) NOFO Information Session</a:t>
            </a:r>
          </a:p>
        </p:txBody>
      </p:sp>
      <p:sp>
        <p:nvSpPr>
          <p:cNvPr id="6" name="TextBox 5">
            <a:extLst>
              <a:ext uri="{FF2B5EF4-FFF2-40B4-BE49-F238E27FC236}">
                <a16:creationId xmlns:a16="http://schemas.microsoft.com/office/drawing/2014/main" id="{8AF6B77F-C9DC-43B6-E33A-97687F7990C4}"/>
              </a:ext>
            </a:extLst>
          </p:cNvPr>
          <p:cNvSpPr txBox="1"/>
          <p:nvPr/>
        </p:nvSpPr>
        <p:spPr>
          <a:xfrm>
            <a:off x="5407742" y="1215460"/>
            <a:ext cx="54569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See page 85 of the FY 2026 NOFO for more details</a:t>
            </a:r>
            <a:endParaRPr lang="en-US" dirty="0"/>
          </a:p>
        </p:txBody>
      </p:sp>
    </p:spTree>
    <p:extLst>
      <p:ext uri="{BB962C8B-B14F-4D97-AF65-F5344CB8AC3E}">
        <p14:creationId xmlns:p14="http://schemas.microsoft.com/office/powerpoint/2010/main" val="13379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C10C1-98A6-F591-CA13-AC30E6F51A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7F8FA3-3537-771D-8CAF-1F6874AEDB3A}"/>
              </a:ext>
            </a:extLst>
          </p:cNvPr>
          <p:cNvSpPr>
            <a:spLocks noGrp="1"/>
          </p:cNvSpPr>
          <p:nvPr>
            <p:ph type="title"/>
          </p:nvPr>
        </p:nvSpPr>
        <p:spPr/>
        <p:txBody>
          <a:bodyPr/>
          <a:lstStyle/>
          <a:p>
            <a:r>
              <a:rPr lang="en-US" dirty="0">
                <a:cs typeface="Arial"/>
              </a:rPr>
              <a:t>Operating Costs</a:t>
            </a:r>
            <a:endParaRPr lang="en-US" dirty="0"/>
          </a:p>
          <a:p>
            <a:endParaRPr lang="en-US" dirty="0">
              <a:cs typeface="Arial"/>
            </a:endParaRPr>
          </a:p>
        </p:txBody>
      </p:sp>
      <p:sp>
        <p:nvSpPr>
          <p:cNvPr id="3" name="Content Placeholder 2">
            <a:extLst>
              <a:ext uri="{FF2B5EF4-FFF2-40B4-BE49-F238E27FC236}">
                <a16:creationId xmlns:a16="http://schemas.microsoft.com/office/drawing/2014/main" id="{B11C6720-D05F-C5E2-5576-A967CB01A865}"/>
              </a:ext>
            </a:extLst>
          </p:cNvPr>
          <p:cNvSpPr>
            <a:spLocks noGrp="1"/>
          </p:cNvSpPr>
          <p:nvPr>
            <p:ph idx="1"/>
          </p:nvPr>
        </p:nvSpPr>
        <p:spPr>
          <a:xfrm>
            <a:off x="1366016" y="2052116"/>
            <a:ext cx="9204123" cy="3997828"/>
          </a:xfrm>
        </p:spPr>
        <p:txBody>
          <a:bodyPr>
            <a:normAutofit/>
          </a:bodyPr>
          <a:lstStyle/>
          <a:p>
            <a:pPr marL="344170" indent="-344170"/>
            <a:r>
              <a:rPr lang="en-US" dirty="0">
                <a:solidFill>
                  <a:srgbClr val="FFFFFF"/>
                </a:solidFill>
                <a:latin typeface="Arial"/>
                <a:ea typeface="Open Sans"/>
                <a:cs typeface="Arial"/>
              </a:rPr>
              <a:t>Operating costs are eligible under the PH, TH, and HMIS program components. Funds may be used to pay the day-to-day operating costs in a single structure or individual housing units, including maintenance (such as scheduled replacement of major systems), repair, building security (when CoC Program funds pay for more than 50 percent of the facility by unit or area), electricity, gas, water, furniture, equipment, property insurance, and taxes. These costs may not be combined with rental assistance costs within the same unit or structure, and operating costs are not eligible under the SSO program component.</a:t>
            </a:r>
            <a:endParaRPr lang="en-US" dirty="0">
              <a:solidFill>
                <a:srgbClr val="FFFFFF"/>
              </a:solidFill>
              <a:latin typeface="Arial"/>
              <a:cs typeface="Arial"/>
            </a:endParaRPr>
          </a:p>
        </p:txBody>
      </p:sp>
      <p:sp>
        <p:nvSpPr>
          <p:cNvPr id="4" name="Footer Placeholder 3">
            <a:extLst>
              <a:ext uri="{FF2B5EF4-FFF2-40B4-BE49-F238E27FC236}">
                <a16:creationId xmlns:a16="http://schemas.microsoft.com/office/drawing/2014/main" id="{80F9BCE4-0BD6-840F-5F3E-75A51A95EAF8}"/>
              </a:ext>
            </a:extLst>
          </p:cNvPr>
          <p:cNvSpPr>
            <a:spLocks noGrp="1"/>
          </p:cNvSpPr>
          <p:nvPr>
            <p:ph type="ftr" sz="quarter" idx="11"/>
          </p:nvPr>
        </p:nvSpPr>
        <p:spPr/>
        <p:txBody>
          <a:bodyPr/>
          <a:lstStyle/>
          <a:p>
            <a:r>
              <a:rPr lang="en-US" dirty="0"/>
              <a:t>FY 2026 Guilford County (NC-504) NOFO Information Session</a:t>
            </a:r>
          </a:p>
        </p:txBody>
      </p:sp>
    </p:spTree>
    <p:extLst>
      <p:ext uri="{BB962C8B-B14F-4D97-AF65-F5344CB8AC3E}">
        <p14:creationId xmlns:p14="http://schemas.microsoft.com/office/powerpoint/2010/main" val="991202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B7A4F-9155-2617-594C-61B106C25D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15DAF0-1DF3-BF74-6A66-133F715D035A}"/>
              </a:ext>
            </a:extLst>
          </p:cNvPr>
          <p:cNvSpPr>
            <a:spLocks noGrp="1"/>
          </p:cNvSpPr>
          <p:nvPr>
            <p:ph type="title"/>
          </p:nvPr>
        </p:nvSpPr>
        <p:spPr/>
        <p:txBody>
          <a:bodyPr/>
          <a:lstStyle/>
          <a:p>
            <a:r>
              <a:rPr lang="en-US" sz="2800" dirty="0">
                <a:cs typeface="Arial"/>
              </a:rPr>
              <a:t>Homeless Management Information System (HMIS)</a:t>
            </a:r>
            <a:endParaRPr lang="en-US" sz="2800" dirty="0"/>
          </a:p>
          <a:p>
            <a:endParaRPr lang="en-US" dirty="0">
              <a:cs typeface="Arial"/>
            </a:endParaRPr>
          </a:p>
        </p:txBody>
      </p:sp>
      <p:sp>
        <p:nvSpPr>
          <p:cNvPr id="3" name="Content Placeholder 2">
            <a:extLst>
              <a:ext uri="{FF2B5EF4-FFF2-40B4-BE49-F238E27FC236}">
                <a16:creationId xmlns:a16="http://schemas.microsoft.com/office/drawing/2014/main" id="{D9AE3C4A-F2C5-2EDB-27AE-207DFBD98745}"/>
              </a:ext>
            </a:extLst>
          </p:cNvPr>
          <p:cNvSpPr>
            <a:spLocks noGrp="1"/>
          </p:cNvSpPr>
          <p:nvPr>
            <p:ph idx="1"/>
          </p:nvPr>
        </p:nvSpPr>
        <p:spPr>
          <a:xfrm>
            <a:off x="1471849" y="2052116"/>
            <a:ext cx="9098290" cy="3997828"/>
          </a:xfrm>
        </p:spPr>
        <p:txBody>
          <a:bodyPr>
            <a:normAutofit/>
          </a:bodyPr>
          <a:lstStyle/>
          <a:p>
            <a:pPr marL="344170" indent="-344170"/>
            <a:r>
              <a:rPr lang="en-US" dirty="0">
                <a:solidFill>
                  <a:srgbClr val="FFFFFF"/>
                </a:solidFill>
                <a:latin typeface="Arial"/>
                <a:ea typeface="Open Sans"/>
                <a:cs typeface="Arial"/>
              </a:rPr>
              <a:t>Costs related to contributing client data to or maintaining data in the CoC’s HMIS or a comparable database for victim services providers or legal services providers are eligible costs under the PH, TH, SSO, and HMIS program components. Eligible HMIS costs include hardware, equipment, and software costs; training and overhead; and staffing costs associated with contributing data to the HMIS designated by the CoC for its geographic area.</a:t>
            </a:r>
            <a:endParaRPr lang="en-US" dirty="0">
              <a:solidFill>
                <a:srgbClr val="FFFFFF"/>
              </a:solidFill>
              <a:latin typeface="Arial"/>
              <a:cs typeface="Arial"/>
            </a:endParaRPr>
          </a:p>
        </p:txBody>
      </p:sp>
      <p:sp>
        <p:nvSpPr>
          <p:cNvPr id="4" name="Footer Placeholder 3">
            <a:extLst>
              <a:ext uri="{FF2B5EF4-FFF2-40B4-BE49-F238E27FC236}">
                <a16:creationId xmlns:a16="http://schemas.microsoft.com/office/drawing/2014/main" id="{CE2421A5-434F-B2DD-64EC-2FEB3F862C7D}"/>
              </a:ext>
            </a:extLst>
          </p:cNvPr>
          <p:cNvSpPr>
            <a:spLocks noGrp="1"/>
          </p:cNvSpPr>
          <p:nvPr>
            <p:ph type="ftr" sz="quarter" idx="11"/>
          </p:nvPr>
        </p:nvSpPr>
        <p:spPr/>
        <p:txBody>
          <a:bodyPr/>
          <a:lstStyle/>
          <a:p>
            <a:r>
              <a:rPr lang="en-US" dirty="0"/>
              <a:t>FY 2026 Guilford County (NC-504) NOFO Information Session</a:t>
            </a:r>
          </a:p>
        </p:txBody>
      </p:sp>
    </p:spTree>
    <p:extLst>
      <p:ext uri="{BB962C8B-B14F-4D97-AF65-F5344CB8AC3E}">
        <p14:creationId xmlns:p14="http://schemas.microsoft.com/office/powerpoint/2010/main" val="2598432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6" name="Oval 15">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33" y="0"/>
            <a:ext cx="12189867" cy="6858000"/>
          </a:xfrm>
          <a:prstGeom prst="rect">
            <a:avLst/>
          </a:prstGeom>
        </p:spPr>
      </p:pic>
      <p:sp>
        <p:nvSpPr>
          <p:cNvPr id="2" name="Title 1">
            <a:extLst>
              <a:ext uri="{FF2B5EF4-FFF2-40B4-BE49-F238E27FC236}">
                <a16:creationId xmlns:a16="http://schemas.microsoft.com/office/drawing/2014/main" id="{448592D0-0B7D-224A-4E2A-8AB3D3A9DDE0}"/>
              </a:ext>
            </a:extLst>
          </p:cNvPr>
          <p:cNvSpPr>
            <a:spLocks noGrp="1"/>
          </p:cNvSpPr>
          <p:nvPr>
            <p:ph type="title"/>
          </p:nvPr>
        </p:nvSpPr>
        <p:spPr>
          <a:xfrm>
            <a:off x="3115426" y="669157"/>
            <a:ext cx="8460615" cy="845011"/>
          </a:xfrm>
        </p:spPr>
        <p:txBody>
          <a:bodyPr anchor="b">
            <a:normAutofit fontScale="90000"/>
          </a:bodyPr>
          <a:lstStyle/>
          <a:p>
            <a:pPr algn="l"/>
            <a:r>
              <a:rPr lang="en-US" sz="4400" dirty="0">
                <a:solidFill>
                  <a:srgbClr val="1F2D29"/>
                </a:solidFill>
              </a:rPr>
              <a:t>CoC Match Requirements </a:t>
            </a:r>
            <a:r>
              <a:rPr lang="en-US" sz="1800" dirty="0">
                <a:solidFill>
                  <a:srgbClr val="1F2D29"/>
                </a:solidFill>
              </a:rPr>
              <a:t>(see page 26 of the FY 2026 NOFO for more details) </a:t>
            </a:r>
            <a:endParaRPr lang="en-US" sz="4400" dirty="0">
              <a:solidFill>
                <a:srgbClr val="1F2D29"/>
              </a:solidFill>
            </a:endParaRPr>
          </a:p>
        </p:txBody>
      </p:sp>
      <p:sp>
        <p:nvSpPr>
          <p:cNvPr id="5" name="Footer Placeholder 4">
            <a:extLst>
              <a:ext uri="{FF2B5EF4-FFF2-40B4-BE49-F238E27FC236}">
                <a16:creationId xmlns:a16="http://schemas.microsoft.com/office/drawing/2014/main" id="{A2DC2B2B-793D-521B-DA2A-0855EB8AB52A}"/>
              </a:ext>
            </a:extLst>
          </p:cNvPr>
          <p:cNvSpPr>
            <a:spLocks noGrp="1"/>
          </p:cNvSpPr>
          <p:nvPr>
            <p:ph type="ftr" sz="quarter" idx="11"/>
          </p:nvPr>
        </p:nvSpPr>
        <p:spPr>
          <a:xfrm rot="5400000">
            <a:off x="-2237130" y="3661144"/>
            <a:ext cx="5885352" cy="179176"/>
          </a:xfrm>
        </p:spPr>
        <p:txBody>
          <a:bodyPr>
            <a:normAutofit/>
          </a:bodyPr>
          <a:lstStyle/>
          <a:p>
            <a:pPr>
              <a:lnSpc>
                <a:spcPct val="90000"/>
              </a:lnSpc>
              <a:spcAft>
                <a:spcPts val="600"/>
              </a:spcAft>
            </a:pPr>
            <a:r>
              <a:rPr lang="en-US" dirty="0">
                <a:solidFill>
                  <a:schemeClr val="bg1"/>
                </a:solidFill>
              </a:rPr>
              <a:t>FY 2026 Guilford County (NC-504) NOFO Information Session</a:t>
            </a:r>
          </a:p>
        </p:txBody>
      </p:sp>
      <p:sp>
        <p:nvSpPr>
          <p:cNvPr id="7" name="Content Placeholder 6">
            <a:extLst>
              <a:ext uri="{FF2B5EF4-FFF2-40B4-BE49-F238E27FC236}">
                <a16:creationId xmlns:a16="http://schemas.microsoft.com/office/drawing/2014/main" id="{A3709C3F-5D5F-CAB5-D497-B05905242EA4}"/>
              </a:ext>
            </a:extLst>
          </p:cNvPr>
          <p:cNvSpPr>
            <a:spLocks noGrp="1"/>
          </p:cNvSpPr>
          <p:nvPr>
            <p:ph idx="1"/>
          </p:nvPr>
        </p:nvSpPr>
        <p:spPr>
          <a:xfrm>
            <a:off x="2700156" y="1710813"/>
            <a:ext cx="8885966" cy="4630993"/>
          </a:xfrm>
        </p:spPr>
        <p:txBody>
          <a:bodyPr vert="horz" lIns="91440" tIns="45720" rIns="91440" bIns="45720" rtlCol="0" anchor="t">
            <a:noAutofit/>
          </a:bodyPr>
          <a:lstStyle/>
          <a:p>
            <a:pPr marL="344170" indent="-344170">
              <a:lnSpc>
                <a:spcPct val="110000"/>
              </a:lnSpc>
            </a:pPr>
            <a:r>
              <a:rPr lang="en-US" sz="1600" dirty="0">
                <a:solidFill>
                  <a:srgbClr val="1F2D29"/>
                </a:solidFill>
              </a:rPr>
              <a:t>Grantees must match total grant funds awarded under the project, except for leasing funds, with no less than 25 percent of funds or in-kind contributions from other sources (some waivers may apply and will be detailed in the NOFO). </a:t>
            </a:r>
            <a:endParaRPr lang="en-US" sz="1600" dirty="0">
              <a:solidFill>
                <a:srgbClr val="1F2D29"/>
              </a:solidFill>
              <a:cs typeface="Arial"/>
            </a:endParaRPr>
          </a:p>
          <a:p>
            <a:pPr marL="344170" indent="-344170">
              <a:lnSpc>
                <a:spcPct val="110000"/>
              </a:lnSpc>
            </a:pPr>
            <a:r>
              <a:rPr lang="en-US" sz="1600" dirty="0">
                <a:solidFill>
                  <a:srgbClr val="1F2D29"/>
                </a:solidFill>
              </a:rPr>
              <a:t>Written documentation of the donation of in-kind goods and/or equipment must be provided on the source agency's letterhead, signed, and dated by an authorized representative of the source agency. Cash match and some in-kind match requires a written commitment that may consist of a signed letter, memorandum of understanding (in-kind), or other documented evidence of a commitment (who, what, when, and method to determine value). Cash match does not require MOU. </a:t>
            </a:r>
            <a:endParaRPr lang="en-US" sz="1600" dirty="0">
              <a:solidFill>
                <a:srgbClr val="1F2D29"/>
              </a:solidFill>
              <a:cs typeface="Arial"/>
            </a:endParaRPr>
          </a:p>
          <a:p>
            <a:pPr marL="344170" indent="-344170">
              <a:lnSpc>
                <a:spcPct val="110000"/>
              </a:lnSpc>
            </a:pPr>
            <a:r>
              <a:rPr lang="en-US" sz="1600" dirty="0">
                <a:solidFill>
                  <a:srgbClr val="1F2D29"/>
                </a:solidFill>
              </a:rPr>
              <a:t>Match documentation must, at a minimum, include the following: value, specific date goods and services will be available and eligible type, and grant term and availability of match must be the same.</a:t>
            </a:r>
            <a:endParaRPr lang="en-US" sz="1600" dirty="0">
              <a:solidFill>
                <a:srgbClr val="1F2D29"/>
              </a:solidFill>
              <a:cs typeface="Arial"/>
            </a:endParaRPr>
          </a:p>
          <a:p>
            <a:pPr marL="344170" indent="-344170">
              <a:lnSpc>
                <a:spcPct val="110000"/>
              </a:lnSpc>
            </a:pPr>
            <a:r>
              <a:rPr lang="en-US" sz="1600" dirty="0">
                <a:solidFill>
                  <a:srgbClr val="1F2D29"/>
                </a:solidFill>
              </a:rPr>
              <a:t>Match must be used for eligible activities to be provided in the specific project.</a:t>
            </a:r>
            <a:endParaRPr lang="en-US" sz="1600" dirty="0">
              <a:solidFill>
                <a:srgbClr val="1F2D29"/>
              </a:solidFill>
              <a:cs typeface="Arial"/>
            </a:endParaRPr>
          </a:p>
          <a:p>
            <a:pPr marL="344170" indent="-344170">
              <a:lnSpc>
                <a:spcPct val="110000"/>
              </a:lnSpc>
            </a:pPr>
            <a:r>
              <a:rPr lang="en-US" sz="1600" dirty="0">
                <a:solidFill>
                  <a:srgbClr val="1F2D29"/>
                </a:solidFill>
              </a:rPr>
              <a:t>Match does not need to be made for each budget line item in the project’s budget (but, may be easiest for tracking match, especially with staff time).</a:t>
            </a:r>
            <a:endParaRPr lang="en-US" sz="1400" dirty="0">
              <a:solidFill>
                <a:srgbClr val="1F2D29"/>
              </a:solidFill>
              <a:cs typeface="Arial"/>
            </a:endParaRPr>
          </a:p>
          <a:p>
            <a:pPr>
              <a:lnSpc>
                <a:spcPct val="110000"/>
              </a:lnSpc>
            </a:pPr>
            <a:endParaRPr lang="en-US" sz="1100" dirty="0">
              <a:solidFill>
                <a:srgbClr val="1F2D29"/>
              </a:solidFill>
            </a:endParaRPr>
          </a:p>
        </p:txBody>
      </p:sp>
    </p:spTree>
    <p:extLst>
      <p:ext uri="{BB962C8B-B14F-4D97-AF65-F5344CB8AC3E}">
        <p14:creationId xmlns:p14="http://schemas.microsoft.com/office/powerpoint/2010/main" val="2463398623"/>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3" name="Oval 12">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33" y="0"/>
            <a:ext cx="12189867" cy="6858000"/>
          </a:xfrm>
          <a:prstGeom prst="rect">
            <a:avLst/>
          </a:prstGeom>
        </p:spPr>
      </p:pic>
      <p:sp>
        <p:nvSpPr>
          <p:cNvPr id="2" name="Title 1">
            <a:extLst>
              <a:ext uri="{FF2B5EF4-FFF2-40B4-BE49-F238E27FC236}">
                <a16:creationId xmlns:a16="http://schemas.microsoft.com/office/drawing/2014/main" id="{7960104E-4B69-9A1A-1992-685F404A5D12}"/>
              </a:ext>
            </a:extLst>
          </p:cNvPr>
          <p:cNvSpPr>
            <a:spLocks noGrp="1"/>
          </p:cNvSpPr>
          <p:nvPr>
            <p:ph type="title"/>
          </p:nvPr>
        </p:nvSpPr>
        <p:spPr>
          <a:xfrm>
            <a:off x="2611808" y="1022548"/>
            <a:ext cx="7958331" cy="1012729"/>
          </a:xfrm>
        </p:spPr>
        <p:txBody>
          <a:bodyPr anchor="b">
            <a:normAutofit fontScale="90000"/>
          </a:bodyPr>
          <a:lstStyle/>
          <a:p>
            <a:pPr algn="l"/>
            <a:r>
              <a:rPr lang="en-US" sz="4400" dirty="0">
                <a:solidFill>
                  <a:srgbClr val="1F2D29"/>
                </a:solidFill>
              </a:rPr>
              <a:t>Documenting Match: Best Practices</a:t>
            </a:r>
          </a:p>
        </p:txBody>
      </p:sp>
      <p:sp>
        <p:nvSpPr>
          <p:cNvPr id="4" name="Footer Placeholder 3">
            <a:extLst>
              <a:ext uri="{FF2B5EF4-FFF2-40B4-BE49-F238E27FC236}">
                <a16:creationId xmlns:a16="http://schemas.microsoft.com/office/drawing/2014/main" id="{D90721DF-97F0-7DD4-CD18-1CDA9E23D796}"/>
              </a:ext>
            </a:extLst>
          </p:cNvPr>
          <p:cNvSpPr>
            <a:spLocks noGrp="1"/>
          </p:cNvSpPr>
          <p:nvPr>
            <p:ph type="ftr" sz="quarter" idx="11"/>
          </p:nvPr>
        </p:nvSpPr>
        <p:spPr>
          <a:xfrm rot="5400000">
            <a:off x="-2237130" y="3661144"/>
            <a:ext cx="5885352" cy="179176"/>
          </a:xfrm>
        </p:spPr>
        <p:txBody>
          <a:bodyPr>
            <a:normAutofit/>
          </a:bodyPr>
          <a:lstStyle/>
          <a:p>
            <a:pPr>
              <a:lnSpc>
                <a:spcPct val="90000"/>
              </a:lnSpc>
              <a:spcAft>
                <a:spcPts val="600"/>
              </a:spcAft>
            </a:pPr>
            <a:r>
              <a:rPr lang="en-US" dirty="0">
                <a:solidFill>
                  <a:schemeClr val="bg1"/>
                </a:solidFill>
              </a:rPr>
              <a:t>FY 2026 Guilford County (NC-504) NOFO Information Session</a:t>
            </a:r>
          </a:p>
        </p:txBody>
      </p:sp>
      <p:sp>
        <p:nvSpPr>
          <p:cNvPr id="3" name="Content Placeholder 2">
            <a:extLst>
              <a:ext uri="{FF2B5EF4-FFF2-40B4-BE49-F238E27FC236}">
                <a16:creationId xmlns:a16="http://schemas.microsoft.com/office/drawing/2014/main" id="{F0DC8E3F-E627-200B-24A4-2077AFD8CF2A}"/>
              </a:ext>
            </a:extLst>
          </p:cNvPr>
          <p:cNvSpPr>
            <a:spLocks noGrp="1"/>
          </p:cNvSpPr>
          <p:nvPr>
            <p:ph idx="1"/>
          </p:nvPr>
        </p:nvSpPr>
        <p:spPr>
          <a:xfrm>
            <a:off x="2302933" y="2641604"/>
            <a:ext cx="9378439" cy="3824107"/>
          </a:xfrm>
        </p:spPr>
        <p:txBody>
          <a:bodyPr anchor="t">
            <a:normAutofit/>
          </a:bodyPr>
          <a:lstStyle/>
          <a:p>
            <a:pPr marL="342900" indent="-342900">
              <a:lnSpc>
                <a:spcPct val="110000"/>
              </a:lnSpc>
              <a:buFont typeface="Arial" panose="020B0604020202020204" pitchFamily="34" charset="0"/>
              <a:buChar char="•"/>
            </a:pPr>
            <a:r>
              <a:rPr lang="en-US" sz="1600" dirty="0">
                <a:solidFill>
                  <a:srgbClr val="1F2D29"/>
                </a:solidFill>
                <a:ea typeface="Calibri"/>
                <a:cs typeface="Calibri"/>
              </a:rPr>
              <a:t>Implement quarterly review and reconciliation to ensure system is working properly and project is being supported/participants are accessing match covered activities. (third-party billing data, e.g.);</a:t>
            </a:r>
          </a:p>
          <a:p>
            <a:pPr marL="342900" indent="-342900">
              <a:lnSpc>
                <a:spcPct val="110000"/>
              </a:lnSpc>
              <a:buFont typeface="Arial" panose="020B0604020202020204" pitchFamily="34" charset="0"/>
              <a:buChar char="•"/>
            </a:pPr>
            <a:r>
              <a:rPr lang="en-US" sz="1600" dirty="0">
                <a:solidFill>
                  <a:srgbClr val="1F2D29"/>
                </a:solidFill>
                <a:ea typeface="Calibri"/>
                <a:cs typeface="Calibri"/>
              </a:rPr>
              <a:t>Provide partner agencies with uniform guidance, including tracking format/form; </a:t>
            </a:r>
          </a:p>
          <a:p>
            <a:pPr marL="342900" indent="-342900">
              <a:lnSpc>
                <a:spcPct val="110000"/>
              </a:lnSpc>
              <a:buFont typeface="Arial" panose="020B0604020202020204" pitchFamily="34" charset="0"/>
              <a:buChar char="•"/>
            </a:pPr>
            <a:r>
              <a:rPr lang="en-US" sz="1600" dirty="0">
                <a:solidFill>
                  <a:srgbClr val="1F2D29"/>
                </a:solidFill>
                <a:ea typeface="Calibri"/>
                <a:cs typeface="Calibri"/>
              </a:rPr>
              <a:t>Obtain third party billing data and verify activities occurred (case notes, e.g.) </a:t>
            </a:r>
          </a:p>
          <a:p>
            <a:pPr marL="342900" indent="-342900">
              <a:lnSpc>
                <a:spcPct val="110000"/>
              </a:lnSpc>
              <a:buFont typeface="Arial" panose="020B0604020202020204" pitchFamily="34" charset="0"/>
              <a:buChar char="•"/>
            </a:pPr>
            <a:r>
              <a:rPr lang="en-US" sz="1600" dirty="0">
                <a:solidFill>
                  <a:srgbClr val="1F2D29"/>
                </a:solidFill>
                <a:ea typeface="Calibri"/>
                <a:cs typeface="Calibri"/>
              </a:rPr>
              <a:t>Do not wait until the end of the grant year to reconcile match;</a:t>
            </a:r>
          </a:p>
          <a:p>
            <a:pPr marL="342900" indent="-342900">
              <a:lnSpc>
                <a:spcPct val="110000"/>
              </a:lnSpc>
              <a:buFont typeface="Arial" panose="020B0604020202020204" pitchFamily="34" charset="0"/>
              <a:buChar char="•"/>
            </a:pPr>
            <a:r>
              <a:rPr lang="en-US" sz="1600" dirty="0">
                <a:solidFill>
                  <a:srgbClr val="1F2D29"/>
                </a:solidFill>
                <a:ea typeface="Calibri"/>
                <a:cs typeface="Calibri"/>
              </a:rPr>
              <a:t>HUD requires the 25% match for the funds </a:t>
            </a:r>
            <a:r>
              <a:rPr lang="en-US" sz="1600" b="1" dirty="0">
                <a:solidFill>
                  <a:srgbClr val="1F2D29"/>
                </a:solidFill>
                <a:ea typeface="Calibri"/>
                <a:cs typeface="Calibri"/>
              </a:rPr>
              <a:t>expended</a:t>
            </a:r>
            <a:r>
              <a:rPr lang="en-US" sz="1600" dirty="0">
                <a:solidFill>
                  <a:srgbClr val="1F2D29"/>
                </a:solidFill>
                <a:ea typeface="Calibri"/>
                <a:cs typeface="Calibri"/>
              </a:rPr>
              <a:t> in the grant at the end of the performance period/grant closeout. </a:t>
            </a:r>
          </a:p>
          <a:p>
            <a:pPr marL="342900" indent="-342900">
              <a:lnSpc>
                <a:spcPct val="110000"/>
              </a:lnSpc>
              <a:buFont typeface="Arial" panose="020B0604020202020204" pitchFamily="34" charset="0"/>
              <a:buChar char="•"/>
            </a:pPr>
            <a:r>
              <a:rPr lang="en-US" sz="1600" dirty="0">
                <a:solidFill>
                  <a:srgbClr val="1F2D29"/>
                </a:solidFill>
                <a:ea typeface="Calibri"/>
                <a:cs typeface="Calibri"/>
              </a:rPr>
              <a:t>HUD has recently clarified that security deposits returned to recipients are not program income but a ‘refund’ of project funds. This means it would also be excluded as eligible match under the CoC.</a:t>
            </a:r>
          </a:p>
        </p:txBody>
      </p:sp>
    </p:spTree>
    <p:extLst>
      <p:ext uri="{BB962C8B-B14F-4D97-AF65-F5344CB8AC3E}">
        <p14:creationId xmlns:p14="http://schemas.microsoft.com/office/powerpoint/2010/main" val="3053123550"/>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3" name="Oval 12">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E60B620B-3E81-4075-BC12-D4FB3E299C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33" y="0"/>
            <a:ext cx="12189867" cy="6858000"/>
          </a:xfrm>
          <a:prstGeom prst="rect">
            <a:avLst/>
          </a:prstGeom>
        </p:spPr>
      </p:pic>
      <p:sp>
        <p:nvSpPr>
          <p:cNvPr id="2" name="Title 1">
            <a:extLst>
              <a:ext uri="{FF2B5EF4-FFF2-40B4-BE49-F238E27FC236}">
                <a16:creationId xmlns:a16="http://schemas.microsoft.com/office/drawing/2014/main" id="{36DAF59E-7135-850D-D003-FE6B758108AF}"/>
              </a:ext>
            </a:extLst>
          </p:cNvPr>
          <p:cNvSpPr>
            <a:spLocks noGrp="1"/>
          </p:cNvSpPr>
          <p:nvPr>
            <p:ph type="title"/>
          </p:nvPr>
        </p:nvSpPr>
        <p:spPr>
          <a:xfrm>
            <a:off x="2611808" y="1022548"/>
            <a:ext cx="7958331" cy="1308063"/>
          </a:xfrm>
        </p:spPr>
        <p:txBody>
          <a:bodyPr anchor="b">
            <a:normAutofit/>
          </a:bodyPr>
          <a:lstStyle/>
          <a:p>
            <a:pPr algn="l"/>
            <a:r>
              <a:rPr lang="en-US" sz="4400" dirty="0">
                <a:solidFill>
                  <a:srgbClr val="1F2D29"/>
                </a:solidFill>
              </a:rPr>
              <a:t>Remember: Match Requirements</a:t>
            </a:r>
          </a:p>
        </p:txBody>
      </p:sp>
      <p:sp>
        <p:nvSpPr>
          <p:cNvPr id="4" name="Footer Placeholder 3">
            <a:extLst>
              <a:ext uri="{FF2B5EF4-FFF2-40B4-BE49-F238E27FC236}">
                <a16:creationId xmlns:a16="http://schemas.microsoft.com/office/drawing/2014/main" id="{3E1C7188-0328-81C7-14DA-30152CD0533A}"/>
              </a:ext>
            </a:extLst>
          </p:cNvPr>
          <p:cNvSpPr>
            <a:spLocks noGrp="1"/>
          </p:cNvSpPr>
          <p:nvPr>
            <p:ph type="ftr" sz="quarter" idx="11"/>
          </p:nvPr>
        </p:nvSpPr>
        <p:spPr>
          <a:xfrm rot="5400000">
            <a:off x="-2237130" y="3661144"/>
            <a:ext cx="5885352" cy="179176"/>
          </a:xfrm>
        </p:spPr>
        <p:txBody>
          <a:bodyPr>
            <a:normAutofit/>
          </a:bodyPr>
          <a:lstStyle/>
          <a:p>
            <a:pPr>
              <a:lnSpc>
                <a:spcPct val="90000"/>
              </a:lnSpc>
              <a:spcAft>
                <a:spcPts val="600"/>
              </a:spcAft>
            </a:pPr>
            <a:r>
              <a:rPr lang="en-US" dirty="0">
                <a:solidFill>
                  <a:schemeClr val="bg1"/>
                </a:solidFill>
              </a:rPr>
              <a:t>FY 2026 Guilford County (NC-504) NOFO Information Session</a:t>
            </a:r>
          </a:p>
        </p:txBody>
      </p:sp>
      <p:sp>
        <p:nvSpPr>
          <p:cNvPr id="3" name="Content Placeholder 2">
            <a:extLst>
              <a:ext uri="{FF2B5EF4-FFF2-40B4-BE49-F238E27FC236}">
                <a16:creationId xmlns:a16="http://schemas.microsoft.com/office/drawing/2014/main" id="{B8E1B9D7-A262-13AF-DEF5-A5F733657DCB}"/>
              </a:ext>
            </a:extLst>
          </p:cNvPr>
          <p:cNvSpPr>
            <a:spLocks noGrp="1"/>
          </p:cNvSpPr>
          <p:nvPr>
            <p:ph idx="1"/>
          </p:nvPr>
        </p:nvSpPr>
        <p:spPr>
          <a:xfrm>
            <a:off x="2302933" y="2641604"/>
            <a:ext cx="8935338" cy="4051804"/>
          </a:xfrm>
        </p:spPr>
        <p:txBody>
          <a:bodyPr anchor="t">
            <a:normAutofit/>
          </a:bodyPr>
          <a:lstStyle/>
          <a:p>
            <a:pPr marL="342900" indent="-342900">
              <a:lnSpc>
                <a:spcPct val="110000"/>
              </a:lnSpc>
              <a:buFont typeface="Arial" panose="020B0604020202020204" pitchFamily="34" charset="0"/>
              <a:buChar char="•"/>
            </a:pPr>
            <a:r>
              <a:rPr lang="en-US" sz="1600" dirty="0">
                <a:solidFill>
                  <a:srgbClr val="1F2D29"/>
                </a:solidFill>
                <a:latin typeface="Calibri" panose="020F0502020204030204" pitchFamily="34" charset="0"/>
                <a:ea typeface="Calibri" panose="020F0502020204030204" pitchFamily="34" charset="0"/>
                <a:cs typeface="Calibri" panose="020F0502020204030204" pitchFamily="34" charset="0"/>
              </a:rPr>
              <a:t>Grantees must match all grant funds, except for leasing funds, with no less than 25 percent of funds or in-kind contributions from other sources. </a:t>
            </a:r>
          </a:p>
          <a:p>
            <a:pPr marL="342900" indent="-342900">
              <a:lnSpc>
                <a:spcPct val="110000"/>
              </a:lnSpc>
              <a:buFont typeface="Arial" panose="020B0604020202020204" pitchFamily="34" charset="0"/>
              <a:buChar char="•"/>
            </a:pPr>
            <a:r>
              <a:rPr lang="en-US" sz="1600" dirty="0">
                <a:solidFill>
                  <a:srgbClr val="1F2D29"/>
                </a:solidFill>
                <a:latin typeface="Calibri" panose="020F0502020204030204" pitchFamily="34" charset="0"/>
                <a:ea typeface="Calibri" panose="020F0502020204030204" pitchFamily="34" charset="0"/>
                <a:cs typeface="Calibri" panose="020F0502020204030204" pitchFamily="34" charset="0"/>
              </a:rPr>
              <a:t>Match</a:t>
            </a:r>
            <a:r>
              <a:rPr lang="en-US" sz="1600" spc="10" dirty="0">
                <a:solidFill>
                  <a:srgbClr val="1F2D29"/>
                </a:solidFill>
                <a:latin typeface="Calibri" panose="020F0502020204030204" pitchFamily="34" charset="0"/>
                <a:ea typeface="Calibri" panose="020F0502020204030204" pitchFamily="34" charset="0"/>
                <a:cs typeface="Calibri" panose="020F0502020204030204" pitchFamily="34" charset="0"/>
              </a:rPr>
              <a:t> </a:t>
            </a:r>
            <a:r>
              <a:rPr lang="en-US" sz="1600" b="1" dirty="0">
                <a:solidFill>
                  <a:srgbClr val="1F2D29"/>
                </a:solidFill>
                <a:latin typeface="Calibri" panose="020F0502020204030204" pitchFamily="34" charset="0"/>
                <a:ea typeface="Calibri" panose="020F0502020204030204" pitchFamily="34" charset="0"/>
                <a:cs typeface="Calibri" panose="020F0502020204030204" pitchFamily="34" charset="0"/>
              </a:rPr>
              <a:t>does</a:t>
            </a:r>
            <a:r>
              <a:rPr lang="en-US" sz="1600" b="1" spc="-5" dirty="0">
                <a:solidFill>
                  <a:srgbClr val="1F2D29"/>
                </a:solidFill>
                <a:latin typeface="Calibri" panose="020F0502020204030204" pitchFamily="34" charset="0"/>
                <a:ea typeface="Calibri" panose="020F0502020204030204" pitchFamily="34" charset="0"/>
                <a:cs typeface="Calibri" panose="020F0502020204030204" pitchFamily="34" charset="0"/>
              </a:rPr>
              <a:t> </a:t>
            </a:r>
            <a:r>
              <a:rPr lang="en-US" sz="1600" b="1" dirty="0">
                <a:solidFill>
                  <a:srgbClr val="1F2D29"/>
                </a:solidFill>
                <a:latin typeface="Calibri" panose="020F0502020204030204" pitchFamily="34" charset="0"/>
                <a:ea typeface="Calibri" panose="020F0502020204030204" pitchFamily="34" charset="0"/>
                <a:cs typeface="Calibri" panose="020F0502020204030204" pitchFamily="34" charset="0"/>
              </a:rPr>
              <a:t>not</a:t>
            </a:r>
            <a:r>
              <a:rPr lang="en-US" sz="1600" b="1" spc="5" dirty="0">
                <a:solidFill>
                  <a:srgbClr val="1F2D29"/>
                </a:solidFill>
                <a:latin typeface="Calibri" panose="020F0502020204030204" pitchFamily="34" charset="0"/>
                <a:ea typeface="Calibri" panose="020F0502020204030204" pitchFamily="34" charset="0"/>
                <a:cs typeface="Calibri" panose="020F0502020204030204" pitchFamily="34" charset="0"/>
              </a:rPr>
              <a:t> </a:t>
            </a:r>
            <a:r>
              <a:rPr lang="en-US" sz="1600" b="1" dirty="0">
                <a:solidFill>
                  <a:srgbClr val="1F2D29"/>
                </a:solidFill>
                <a:latin typeface="Calibri" panose="020F0502020204030204" pitchFamily="34" charset="0"/>
                <a:ea typeface="Calibri" panose="020F0502020204030204" pitchFamily="34" charset="0"/>
                <a:cs typeface="Calibri" panose="020F0502020204030204" pitchFamily="34" charset="0"/>
              </a:rPr>
              <a:t>have</a:t>
            </a:r>
            <a:r>
              <a:rPr lang="en-US" sz="1600" b="1" spc="30" dirty="0">
                <a:solidFill>
                  <a:srgbClr val="1F2D29"/>
                </a:solidFill>
                <a:latin typeface="Calibri" panose="020F0502020204030204" pitchFamily="34" charset="0"/>
                <a:ea typeface="Calibri" panose="020F0502020204030204" pitchFamily="34" charset="0"/>
                <a:cs typeface="Calibri" panose="020F0502020204030204" pitchFamily="34" charset="0"/>
              </a:rPr>
              <a:t> </a:t>
            </a:r>
            <a:r>
              <a:rPr lang="en-US" sz="1600" b="1" spc="-30" dirty="0">
                <a:solidFill>
                  <a:srgbClr val="1F2D29"/>
                </a:solidFill>
                <a:latin typeface="Calibri" panose="020F0502020204030204" pitchFamily="34" charset="0"/>
                <a:ea typeface="Calibri" panose="020F0502020204030204" pitchFamily="34" charset="0"/>
                <a:cs typeface="Calibri" panose="020F0502020204030204" pitchFamily="34" charset="0"/>
              </a:rPr>
              <a:t>to</a:t>
            </a:r>
            <a:r>
              <a:rPr lang="en-US" sz="1600" b="1" spc="-40" dirty="0">
                <a:solidFill>
                  <a:srgbClr val="1F2D29"/>
                </a:solidFill>
                <a:latin typeface="Calibri" panose="020F0502020204030204" pitchFamily="34" charset="0"/>
                <a:ea typeface="Calibri" panose="020F0502020204030204" pitchFamily="34" charset="0"/>
                <a:cs typeface="Calibri" panose="020F0502020204030204" pitchFamily="34" charset="0"/>
              </a:rPr>
              <a:t> </a:t>
            </a:r>
            <a:r>
              <a:rPr lang="en-US" sz="1600" b="1" dirty="0">
                <a:solidFill>
                  <a:srgbClr val="1F2D29"/>
                </a:solidFill>
                <a:latin typeface="Calibri" panose="020F0502020204030204" pitchFamily="34" charset="0"/>
                <a:ea typeface="Calibri" panose="020F0502020204030204" pitchFamily="34" charset="0"/>
                <a:cs typeface="Calibri" panose="020F0502020204030204" pitchFamily="34" charset="0"/>
              </a:rPr>
              <a:t>be</a:t>
            </a:r>
            <a:r>
              <a:rPr lang="en-US" sz="1600" b="1" spc="30" dirty="0">
                <a:solidFill>
                  <a:srgbClr val="1F2D29"/>
                </a:solidFill>
                <a:latin typeface="Calibri" panose="020F0502020204030204" pitchFamily="34" charset="0"/>
                <a:ea typeface="Calibri" panose="020F0502020204030204" pitchFamily="34" charset="0"/>
                <a:cs typeface="Calibri" panose="020F0502020204030204" pitchFamily="34" charset="0"/>
              </a:rPr>
              <a:t> </a:t>
            </a:r>
            <a:r>
              <a:rPr lang="en-US" sz="1600" b="1" dirty="0">
                <a:solidFill>
                  <a:srgbClr val="1F2D29"/>
                </a:solidFill>
                <a:latin typeface="Calibri" panose="020F0502020204030204" pitchFamily="34" charset="0"/>
                <a:ea typeface="Calibri" panose="020F0502020204030204" pitchFamily="34" charset="0"/>
                <a:cs typeface="Calibri" panose="020F0502020204030204" pitchFamily="34" charset="0"/>
              </a:rPr>
              <a:t>an</a:t>
            </a:r>
            <a:r>
              <a:rPr lang="en-US" sz="1600" b="1" spc="-25" dirty="0">
                <a:solidFill>
                  <a:srgbClr val="1F2D29"/>
                </a:solidFill>
                <a:latin typeface="Calibri" panose="020F0502020204030204" pitchFamily="34" charset="0"/>
                <a:ea typeface="Calibri" panose="020F0502020204030204" pitchFamily="34" charset="0"/>
                <a:cs typeface="Calibri" panose="020F0502020204030204" pitchFamily="34" charset="0"/>
              </a:rPr>
              <a:t> </a:t>
            </a:r>
            <a:r>
              <a:rPr lang="en-US" sz="1600" b="1" spc="-10" dirty="0">
                <a:solidFill>
                  <a:srgbClr val="1F2D29"/>
                </a:solidFill>
                <a:latin typeface="Calibri" panose="020F0502020204030204" pitchFamily="34" charset="0"/>
                <a:ea typeface="Calibri" panose="020F0502020204030204" pitchFamily="34" charset="0"/>
                <a:cs typeface="Calibri" panose="020F0502020204030204" pitchFamily="34" charset="0"/>
              </a:rPr>
              <a:t>approved</a:t>
            </a:r>
            <a:r>
              <a:rPr lang="en-US" sz="1600" b="1" spc="105" dirty="0">
                <a:solidFill>
                  <a:srgbClr val="1F2D29"/>
                </a:solidFill>
                <a:latin typeface="Calibri" panose="020F0502020204030204" pitchFamily="34" charset="0"/>
                <a:ea typeface="Calibri" panose="020F0502020204030204" pitchFamily="34" charset="0"/>
                <a:cs typeface="Calibri" panose="020F0502020204030204" pitchFamily="34" charset="0"/>
              </a:rPr>
              <a:t> </a:t>
            </a:r>
            <a:r>
              <a:rPr lang="en-US" sz="1600" b="1" dirty="0">
                <a:solidFill>
                  <a:srgbClr val="1F2D29"/>
                </a:solidFill>
                <a:latin typeface="Calibri" panose="020F0502020204030204" pitchFamily="34" charset="0"/>
                <a:ea typeface="Calibri" panose="020F0502020204030204" pitchFamily="34" charset="0"/>
                <a:cs typeface="Calibri" panose="020F0502020204030204" pitchFamily="34" charset="0"/>
              </a:rPr>
              <a:t>cost</a:t>
            </a:r>
            <a:r>
              <a:rPr lang="en-US" sz="1600" b="1" spc="5" dirty="0">
                <a:solidFill>
                  <a:srgbClr val="1F2D29"/>
                </a:solidFill>
                <a:latin typeface="Calibri" panose="020F0502020204030204" pitchFamily="34" charset="0"/>
                <a:ea typeface="Calibri" panose="020F0502020204030204" pitchFamily="34" charset="0"/>
                <a:cs typeface="Calibri" panose="020F0502020204030204" pitchFamily="34" charset="0"/>
              </a:rPr>
              <a:t> </a:t>
            </a:r>
            <a:r>
              <a:rPr lang="en-US" sz="1600" dirty="0">
                <a:solidFill>
                  <a:srgbClr val="1F2D29"/>
                </a:solidFill>
                <a:latin typeface="Calibri" panose="020F0502020204030204" pitchFamily="34" charset="0"/>
                <a:ea typeface="Calibri" panose="020F0502020204030204" pitchFamily="34" charset="0"/>
                <a:cs typeface="Calibri" panose="020F0502020204030204" pitchFamily="34" charset="0"/>
              </a:rPr>
              <a:t>for</a:t>
            </a:r>
            <a:r>
              <a:rPr lang="en-US" sz="1600" spc="-65" dirty="0">
                <a:solidFill>
                  <a:srgbClr val="1F2D29"/>
                </a:solidFill>
                <a:latin typeface="Calibri" panose="020F0502020204030204" pitchFamily="34" charset="0"/>
                <a:ea typeface="Calibri" panose="020F0502020204030204" pitchFamily="34" charset="0"/>
                <a:cs typeface="Calibri" panose="020F0502020204030204" pitchFamily="34" charset="0"/>
              </a:rPr>
              <a:t> </a:t>
            </a:r>
            <a:r>
              <a:rPr lang="en-US" sz="1600" dirty="0">
                <a:solidFill>
                  <a:srgbClr val="1F2D29"/>
                </a:solidFill>
                <a:latin typeface="Calibri" panose="020F0502020204030204" pitchFamily="34" charset="0"/>
                <a:ea typeface="Calibri" panose="020F0502020204030204" pitchFamily="34" charset="0"/>
                <a:cs typeface="Calibri" panose="020F0502020204030204" pitchFamily="34" charset="0"/>
              </a:rPr>
              <a:t>the</a:t>
            </a:r>
            <a:r>
              <a:rPr lang="en-US" sz="1600" spc="-55" dirty="0">
                <a:solidFill>
                  <a:srgbClr val="1F2D29"/>
                </a:solidFill>
                <a:latin typeface="Calibri" panose="020F0502020204030204" pitchFamily="34" charset="0"/>
                <a:ea typeface="Calibri" panose="020F0502020204030204" pitchFamily="34" charset="0"/>
                <a:cs typeface="Calibri" panose="020F0502020204030204" pitchFamily="34" charset="0"/>
              </a:rPr>
              <a:t> </a:t>
            </a:r>
            <a:r>
              <a:rPr lang="en-US" sz="1600" spc="-10" dirty="0">
                <a:solidFill>
                  <a:srgbClr val="1F2D29"/>
                </a:solidFill>
                <a:latin typeface="Calibri" panose="020F0502020204030204" pitchFamily="34" charset="0"/>
                <a:ea typeface="Calibri" panose="020F0502020204030204" pitchFamily="34" charset="0"/>
                <a:cs typeface="Calibri" panose="020F0502020204030204" pitchFamily="34" charset="0"/>
              </a:rPr>
              <a:t>project but must be an eligible cost under the specific component/project type.</a:t>
            </a:r>
            <a:endParaRPr lang="en-US" sz="1600" dirty="0">
              <a:solidFill>
                <a:srgbClr val="1F2D29"/>
              </a:solidFill>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10000"/>
              </a:lnSpc>
              <a:buFont typeface="Arial" panose="020B0604020202020204" pitchFamily="34" charset="0"/>
              <a:buChar char="•"/>
            </a:pPr>
            <a:r>
              <a:rPr lang="en-US" sz="1600" dirty="0">
                <a:solidFill>
                  <a:srgbClr val="1F2D29"/>
                </a:solidFill>
                <a:latin typeface="Calibri" panose="020F0502020204030204" pitchFamily="34" charset="0"/>
                <a:ea typeface="Calibri" panose="020F0502020204030204" pitchFamily="34" charset="0"/>
                <a:cs typeface="Calibri" panose="020F0502020204030204" pitchFamily="34" charset="0"/>
              </a:rPr>
              <a:t>Match is grant by grant basis! </a:t>
            </a:r>
            <a:r>
              <a:rPr lang="en-US" sz="1600" spc="-10" dirty="0">
                <a:solidFill>
                  <a:srgbClr val="1F2D29"/>
                </a:solidFill>
                <a:latin typeface="Calibri" panose="020F0502020204030204" pitchFamily="34" charset="0"/>
                <a:ea typeface="Calibri" panose="020F0502020204030204" pitchFamily="34" charset="0"/>
                <a:cs typeface="Calibri" panose="020F0502020204030204" pitchFamily="34" charset="0"/>
              </a:rPr>
              <a:t>Resources already</a:t>
            </a:r>
            <a:r>
              <a:rPr lang="en-US" sz="1600" spc="175" dirty="0">
                <a:solidFill>
                  <a:srgbClr val="1F2D29"/>
                </a:solidFill>
                <a:latin typeface="Calibri" panose="020F0502020204030204" pitchFamily="34" charset="0"/>
                <a:ea typeface="Calibri" panose="020F0502020204030204" pitchFamily="34" charset="0"/>
                <a:cs typeface="Calibri" panose="020F0502020204030204" pitchFamily="34" charset="0"/>
              </a:rPr>
              <a:t> </a:t>
            </a:r>
            <a:r>
              <a:rPr lang="en-US" sz="1600" spc="-20" dirty="0">
                <a:solidFill>
                  <a:srgbClr val="1F2D29"/>
                </a:solidFill>
                <a:latin typeface="Calibri" panose="020F0502020204030204" pitchFamily="34" charset="0"/>
                <a:ea typeface="Calibri" panose="020F0502020204030204" pitchFamily="34" charset="0"/>
                <a:cs typeface="Calibri" panose="020F0502020204030204" pitchFamily="34" charset="0"/>
              </a:rPr>
              <a:t>used</a:t>
            </a:r>
            <a:r>
              <a:rPr lang="en-US" sz="1600" spc="-70" dirty="0">
                <a:solidFill>
                  <a:srgbClr val="1F2D29"/>
                </a:solidFill>
                <a:latin typeface="Calibri" panose="020F0502020204030204" pitchFamily="34" charset="0"/>
                <a:ea typeface="Calibri" panose="020F0502020204030204" pitchFamily="34" charset="0"/>
                <a:cs typeface="Calibri" panose="020F0502020204030204" pitchFamily="34" charset="0"/>
              </a:rPr>
              <a:t> </a:t>
            </a:r>
            <a:r>
              <a:rPr lang="en-US" sz="1600" dirty="0">
                <a:solidFill>
                  <a:srgbClr val="1F2D29"/>
                </a:solidFill>
                <a:latin typeface="Calibri" panose="020F0502020204030204" pitchFamily="34" charset="0"/>
                <a:ea typeface="Calibri" panose="020F0502020204030204" pitchFamily="34" charset="0"/>
                <a:cs typeface="Calibri" panose="020F0502020204030204" pitchFamily="34" charset="0"/>
              </a:rPr>
              <a:t>as</a:t>
            </a:r>
            <a:r>
              <a:rPr lang="en-US" sz="1600" spc="20" dirty="0">
                <a:solidFill>
                  <a:srgbClr val="1F2D29"/>
                </a:solidFill>
                <a:latin typeface="Calibri" panose="020F0502020204030204" pitchFamily="34" charset="0"/>
                <a:ea typeface="Calibri" panose="020F0502020204030204" pitchFamily="34" charset="0"/>
                <a:cs typeface="Calibri" panose="020F0502020204030204" pitchFamily="34" charset="0"/>
              </a:rPr>
              <a:t> </a:t>
            </a:r>
            <a:r>
              <a:rPr lang="en-US" sz="1600" dirty="0">
                <a:solidFill>
                  <a:srgbClr val="1F2D29"/>
                </a:solidFill>
                <a:latin typeface="Calibri" panose="020F0502020204030204" pitchFamily="34" charset="0"/>
                <a:ea typeface="Calibri" panose="020F0502020204030204" pitchFamily="34" charset="0"/>
                <a:cs typeface="Calibri" panose="020F0502020204030204" pitchFamily="34" charset="0"/>
              </a:rPr>
              <a:t>match</a:t>
            </a:r>
            <a:r>
              <a:rPr lang="en-US" sz="1600" spc="-45" dirty="0">
                <a:solidFill>
                  <a:srgbClr val="1F2D29"/>
                </a:solidFill>
                <a:latin typeface="Calibri" panose="020F0502020204030204" pitchFamily="34" charset="0"/>
                <a:ea typeface="Calibri" panose="020F0502020204030204" pitchFamily="34" charset="0"/>
                <a:cs typeface="Calibri" panose="020F0502020204030204" pitchFamily="34" charset="0"/>
              </a:rPr>
              <a:t> cannot be used </a:t>
            </a:r>
            <a:r>
              <a:rPr lang="en-US" sz="1600" spc="-25" dirty="0">
                <a:solidFill>
                  <a:srgbClr val="1F2D29"/>
                </a:solidFill>
                <a:latin typeface="Calibri" panose="020F0502020204030204" pitchFamily="34" charset="0"/>
                <a:ea typeface="Calibri" panose="020F0502020204030204" pitchFamily="34" charset="0"/>
                <a:cs typeface="Calibri" panose="020F0502020204030204" pitchFamily="34" charset="0"/>
              </a:rPr>
              <a:t>for</a:t>
            </a:r>
            <a:r>
              <a:rPr lang="en-US" sz="1600" dirty="0">
                <a:solidFill>
                  <a:srgbClr val="1F2D29"/>
                </a:solidFill>
                <a:latin typeface="Calibri" panose="020F0502020204030204" pitchFamily="34" charset="0"/>
                <a:ea typeface="Calibri" panose="020F0502020204030204" pitchFamily="34" charset="0"/>
                <a:cs typeface="Calibri" panose="020F0502020204030204" pitchFamily="34" charset="0"/>
              </a:rPr>
              <a:t> another</a:t>
            </a:r>
            <a:r>
              <a:rPr lang="en-US" sz="1600" spc="-5" dirty="0">
                <a:solidFill>
                  <a:srgbClr val="1F2D29"/>
                </a:solidFill>
                <a:latin typeface="Calibri" panose="020F0502020204030204" pitchFamily="34" charset="0"/>
                <a:ea typeface="Calibri" panose="020F0502020204030204" pitchFamily="34" charset="0"/>
                <a:cs typeface="Calibri" panose="020F0502020204030204" pitchFamily="34" charset="0"/>
              </a:rPr>
              <a:t> </a:t>
            </a:r>
            <a:r>
              <a:rPr lang="en-US" sz="1600" spc="-10" dirty="0">
                <a:solidFill>
                  <a:srgbClr val="1F2D29"/>
                </a:solidFill>
                <a:latin typeface="Calibri" panose="020F0502020204030204" pitchFamily="34" charset="0"/>
                <a:ea typeface="Calibri" panose="020F0502020204030204" pitchFamily="34" charset="0"/>
                <a:cs typeface="Calibri" panose="020F0502020204030204" pitchFamily="34" charset="0"/>
              </a:rPr>
              <a:t>grant</a:t>
            </a:r>
            <a:r>
              <a:rPr lang="en-US" sz="1600" spc="55" dirty="0">
                <a:solidFill>
                  <a:srgbClr val="1F2D29"/>
                </a:solidFill>
                <a:latin typeface="Calibri" panose="020F0502020204030204" pitchFamily="34" charset="0"/>
                <a:ea typeface="Calibri" panose="020F0502020204030204" pitchFamily="34" charset="0"/>
                <a:cs typeface="Calibri" panose="020F0502020204030204" pitchFamily="34" charset="0"/>
              </a:rPr>
              <a:t> </a:t>
            </a:r>
            <a:r>
              <a:rPr lang="en-US" sz="1600" spc="-20" dirty="0">
                <a:solidFill>
                  <a:srgbClr val="1F2D29"/>
                </a:solidFill>
                <a:latin typeface="Calibri" panose="020F0502020204030204" pitchFamily="34" charset="0"/>
                <a:ea typeface="Calibri" panose="020F0502020204030204" pitchFamily="34" charset="0"/>
                <a:cs typeface="Calibri" panose="020F0502020204030204" pitchFamily="34" charset="0"/>
              </a:rPr>
              <a:t>(“double-</a:t>
            </a:r>
            <a:r>
              <a:rPr lang="en-US" sz="1600" spc="-10" dirty="0">
                <a:solidFill>
                  <a:srgbClr val="1F2D29"/>
                </a:solidFill>
                <a:latin typeface="Calibri" panose="020F0502020204030204" pitchFamily="34" charset="0"/>
                <a:ea typeface="Calibri" panose="020F0502020204030204" pitchFamily="34" charset="0"/>
                <a:cs typeface="Calibri" panose="020F0502020204030204" pitchFamily="34" charset="0"/>
              </a:rPr>
              <a:t>dipping”).</a:t>
            </a:r>
            <a:endParaRPr lang="en-US" sz="1600" dirty="0">
              <a:solidFill>
                <a:srgbClr val="1F2D29"/>
              </a:solidFill>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10000"/>
              </a:lnSpc>
              <a:buFont typeface="Arial" panose="020B0604020202020204" pitchFamily="34" charset="0"/>
              <a:buChar char="•"/>
            </a:pPr>
            <a:r>
              <a:rPr lang="en-US" sz="1600" spc="15" dirty="0">
                <a:solidFill>
                  <a:srgbClr val="1F2D29"/>
                </a:solidFill>
                <a:latin typeface="Calibri" panose="020F0502020204030204" pitchFamily="34" charset="0"/>
                <a:ea typeface="Calibri" panose="020F0502020204030204" pitchFamily="34" charset="0"/>
                <a:cs typeface="Calibri" panose="020F0502020204030204" pitchFamily="34" charset="0"/>
              </a:rPr>
              <a:t>Committing</a:t>
            </a:r>
            <a:r>
              <a:rPr lang="en-US" sz="1600" spc="-60" dirty="0">
                <a:solidFill>
                  <a:srgbClr val="1F2D29"/>
                </a:solidFill>
                <a:latin typeface="Calibri" panose="020F0502020204030204" pitchFamily="34" charset="0"/>
                <a:ea typeface="Calibri" panose="020F0502020204030204" pitchFamily="34" charset="0"/>
                <a:cs typeface="Calibri" panose="020F0502020204030204" pitchFamily="34" charset="0"/>
              </a:rPr>
              <a:t> </a:t>
            </a:r>
            <a:r>
              <a:rPr lang="en-US" sz="1600" spc="-5" dirty="0">
                <a:solidFill>
                  <a:srgbClr val="1F2D29"/>
                </a:solidFill>
                <a:latin typeface="Calibri" panose="020F0502020204030204" pitchFamily="34" charset="0"/>
                <a:ea typeface="Calibri" panose="020F0502020204030204" pitchFamily="34" charset="0"/>
                <a:cs typeface="Calibri" panose="020F0502020204030204" pitchFamily="34" charset="0"/>
              </a:rPr>
              <a:t>match</a:t>
            </a:r>
            <a:r>
              <a:rPr lang="en-US" sz="1600" spc="-10" dirty="0">
                <a:solidFill>
                  <a:srgbClr val="1F2D29"/>
                </a:solidFill>
                <a:latin typeface="Calibri" panose="020F0502020204030204" pitchFamily="34" charset="0"/>
                <a:ea typeface="Calibri" panose="020F0502020204030204" pitchFamily="34" charset="0"/>
                <a:cs typeface="Calibri" panose="020F0502020204030204" pitchFamily="34" charset="0"/>
              </a:rPr>
              <a:t> </a:t>
            </a:r>
            <a:r>
              <a:rPr lang="en-US" sz="1600" spc="10" dirty="0">
                <a:solidFill>
                  <a:srgbClr val="1F2D29"/>
                </a:solidFill>
                <a:latin typeface="Calibri" panose="020F0502020204030204" pitchFamily="34" charset="0"/>
                <a:ea typeface="Calibri" panose="020F0502020204030204" pitchFamily="34" charset="0"/>
                <a:cs typeface="Calibri" panose="020F0502020204030204" pitchFamily="34" charset="0"/>
              </a:rPr>
              <a:t>is</a:t>
            </a:r>
            <a:r>
              <a:rPr lang="en-US" sz="1600" spc="-35" dirty="0">
                <a:solidFill>
                  <a:srgbClr val="1F2D29"/>
                </a:solidFill>
                <a:latin typeface="Calibri" panose="020F0502020204030204" pitchFamily="34" charset="0"/>
                <a:ea typeface="Calibri" panose="020F0502020204030204" pitchFamily="34" charset="0"/>
                <a:cs typeface="Calibri" panose="020F0502020204030204" pitchFamily="34" charset="0"/>
              </a:rPr>
              <a:t> </a:t>
            </a:r>
            <a:r>
              <a:rPr lang="en-US" sz="1600" spc="-10" dirty="0">
                <a:solidFill>
                  <a:srgbClr val="1F2D29"/>
                </a:solidFill>
                <a:latin typeface="Calibri" panose="020F0502020204030204" pitchFamily="34" charset="0"/>
                <a:ea typeface="Calibri" panose="020F0502020204030204" pitchFamily="34" charset="0"/>
                <a:cs typeface="Calibri" panose="020F0502020204030204" pitchFamily="34" charset="0"/>
              </a:rPr>
              <a:t>a</a:t>
            </a:r>
            <a:r>
              <a:rPr lang="en-US" sz="1600" spc="-70" dirty="0">
                <a:solidFill>
                  <a:srgbClr val="1F2D29"/>
                </a:solidFill>
                <a:latin typeface="Calibri" panose="020F0502020204030204" pitchFamily="34" charset="0"/>
                <a:ea typeface="Calibri" panose="020F0502020204030204" pitchFamily="34" charset="0"/>
                <a:cs typeface="Calibri" panose="020F0502020204030204" pitchFamily="34" charset="0"/>
              </a:rPr>
              <a:t> </a:t>
            </a:r>
            <a:r>
              <a:rPr lang="en-US" sz="1600" b="1" spc="-10" dirty="0">
                <a:solidFill>
                  <a:srgbClr val="1F2D29"/>
                </a:solidFill>
                <a:latin typeface="Calibri" panose="020F0502020204030204" pitchFamily="34" charset="0"/>
                <a:ea typeface="Calibri" panose="020F0502020204030204" pitchFamily="34" charset="0"/>
                <a:cs typeface="Calibri" panose="020F0502020204030204" pitchFamily="34" charset="0"/>
              </a:rPr>
              <a:t>contractual</a:t>
            </a:r>
            <a:r>
              <a:rPr lang="en-US" sz="1600" b="1" spc="-20" dirty="0">
                <a:solidFill>
                  <a:srgbClr val="1F2D29"/>
                </a:solidFill>
                <a:latin typeface="Calibri" panose="020F0502020204030204" pitchFamily="34" charset="0"/>
                <a:ea typeface="Calibri" panose="020F0502020204030204" pitchFamily="34" charset="0"/>
                <a:cs typeface="Calibri" panose="020F0502020204030204" pitchFamily="34" charset="0"/>
              </a:rPr>
              <a:t> </a:t>
            </a:r>
            <a:r>
              <a:rPr lang="en-US" sz="1600" b="1" spc="5" dirty="0">
                <a:solidFill>
                  <a:srgbClr val="1F2D29"/>
                </a:solidFill>
                <a:latin typeface="Calibri" panose="020F0502020204030204" pitchFamily="34" charset="0"/>
                <a:ea typeface="Calibri" panose="020F0502020204030204" pitchFamily="34" charset="0"/>
                <a:cs typeface="Calibri" panose="020F0502020204030204" pitchFamily="34" charset="0"/>
              </a:rPr>
              <a:t>commitment</a:t>
            </a:r>
            <a:r>
              <a:rPr lang="en-US" sz="1600" b="1" spc="-65" dirty="0">
                <a:solidFill>
                  <a:srgbClr val="1F2D29"/>
                </a:solidFill>
                <a:latin typeface="Calibri" panose="020F0502020204030204" pitchFamily="34" charset="0"/>
                <a:ea typeface="Calibri" panose="020F0502020204030204" pitchFamily="34" charset="0"/>
                <a:cs typeface="Calibri" panose="020F0502020204030204" pitchFamily="34" charset="0"/>
              </a:rPr>
              <a:t> </a:t>
            </a:r>
            <a:r>
              <a:rPr lang="en-US" sz="1600" spc="-20" dirty="0">
                <a:solidFill>
                  <a:srgbClr val="1F2D29"/>
                </a:solidFill>
                <a:latin typeface="Calibri" panose="020F0502020204030204" pitchFamily="34" charset="0"/>
                <a:ea typeface="Calibri" panose="020F0502020204030204" pitchFamily="34" charset="0"/>
                <a:cs typeface="Calibri" panose="020F0502020204030204" pitchFamily="34" charset="0"/>
              </a:rPr>
              <a:t>and</a:t>
            </a:r>
            <a:r>
              <a:rPr lang="en-US" sz="1600" spc="-70" dirty="0">
                <a:solidFill>
                  <a:srgbClr val="1F2D29"/>
                </a:solidFill>
                <a:latin typeface="Calibri" panose="020F0502020204030204" pitchFamily="34" charset="0"/>
                <a:ea typeface="Calibri" panose="020F0502020204030204" pitchFamily="34" charset="0"/>
                <a:cs typeface="Calibri" panose="020F0502020204030204" pitchFamily="34" charset="0"/>
              </a:rPr>
              <a:t> </a:t>
            </a:r>
            <a:r>
              <a:rPr lang="en-US" sz="1600" b="1" dirty="0">
                <a:solidFill>
                  <a:srgbClr val="1F2D29"/>
                </a:solidFill>
                <a:latin typeface="Calibri" panose="020F0502020204030204" pitchFamily="34" charset="0"/>
                <a:ea typeface="Calibri" panose="020F0502020204030204" pitchFamily="34" charset="0"/>
                <a:cs typeface="Calibri" panose="020F0502020204030204" pitchFamily="34" charset="0"/>
              </a:rPr>
              <a:t>limits</a:t>
            </a:r>
            <a:r>
              <a:rPr lang="en-US" sz="1600" b="1" spc="20" dirty="0">
                <a:solidFill>
                  <a:srgbClr val="1F2D29"/>
                </a:solidFill>
                <a:latin typeface="Calibri" panose="020F0502020204030204" pitchFamily="34" charset="0"/>
                <a:ea typeface="Calibri" panose="020F0502020204030204" pitchFamily="34" charset="0"/>
                <a:cs typeface="Calibri" panose="020F0502020204030204" pitchFamily="34" charset="0"/>
              </a:rPr>
              <a:t> </a:t>
            </a:r>
            <a:r>
              <a:rPr lang="en-US" sz="1600" b="1" spc="-10" dirty="0">
                <a:solidFill>
                  <a:srgbClr val="1F2D29"/>
                </a:solidFill>
                <a:latin typeface="Calibri" panose="020F0502020204030204" pitchFamily="34" charset="0"/>
                <a:ea typeface="Calibri" panose="020F0502020204030204" pitchFamily="34" charset="0"/>
                <a:cs typeface="Calibri" panose="020F0502020204030204" pitchFamily="34" charset="0"/>
              </a:rPr>
              <a:t>the</a:t>
            </a:r>
            <a:r>
              <a:rPr lang="en-US" sz="1600" b="1" spc="-40" dirty="0">
                <a:solidFill>
                  <a:srgbClr val="1F2D29"/>
                </a:solidFill>
                <a:latin typeface="Calibri" panose="020F0502020204030204" pitchFamily="34" charset="0"/>
                <a:ea typeface="Calibri" panose="020F0502020204030204" pitchFamily="34" charset="0"/>
                <a:cs typeface="Calibri" panose="020F0502020204030204" pitchFamily="34" charset="0"/>
              </a:rPr>
              <a:t> </a:t>
            </a:r>
            <a:r>
              <a:rPr lang="en-US" sz="1600" b="1" spc="15" dirty="0">
                <a:solidFill>
                  <a:srgbClr val="1F2D29"/>
                </a:solidFill>
                <a:latin typeface="Calibri" panose="020F0502020204030204" pitchFamily="34" charset="0"/>
                <a:ea typeface="Calibri" panose="020F0502020204030204" pitchFamily="34" charset="0"/>
                <a:cs typeface="Calibri" panose="020F0502020204030204" pitchFamily="34" charset="0"/>
              </a:rPr>
              <a:t>use</a:t>
            </a:r>
            <a:r>
              <a:rPr lang="en-US" sz="1600" b="1" spc="-40" dirty="0">
                <a:solidFill>
                  <a:srgbClr val="1F2D29"/>
                </a:solidFill>
                <a:latin typeface="Calibri" panose="020F0502020204030204" pitchFamily="34" charset="0"/>
                <a:ea typeface="Calibri" panose="020F0502020204030204" pitchFamily="34" charset="0"/>
                <a:cs typeface="Calibri" panose="020F0502020204030204" pitchFamily="34" charset="0"/>
              </a:rPr>
              <a:t> </a:t>
            </a:r>
            <a:r>
              <a:rPr lang="en-US" sz="1600" spc="-25" dirty="0">
                <a:solidFill>
                  <a:srgbClr val="1F2D29"/>
                </a:solidFill>
                <a:latin typeface="Calibri" panose="020F0502020204030204" pitchFamily="34" charset="0"/>
                <a:ea typeface="Calibri" panose="020F0502020204030204" pitchFamily="34" charset="0"/>
                <a:cs typeface="Calibri" panose="020F0502020204030204" pitchFamily="34" charset="0"/>
              </a:rPr>
              <a:t>o</a:t>
            </a:r>
            <a:r>
              <a:rPr lang="en-US" sz="1600" dirty="0">
                <a:solidFill>
                  <a:srgbClr val="1F2D29"/>
                </a:solidFill>
                <a:latin typeface="Calibri" panose="020F0502020204030204" pitchFamily="34" charset="0"/>
                <a:ea typeface="Calibri" panose="020F0502020204030204" pitchFamily="34" charset="0"/>
                <a:cs typeface="Calibri" panose="020F0502020204030204" pitchFamily="34" charset="0"/>
              </a:rPr>
              <a:t>f</a:t>
            </a:r>
            <a:r>
              <a:rPr lang="en-US" sz="1600" spc="25" dirty="0">
                <a:solidFill>
                  <a:srgbClr val="1F2D29"/>
                </a:solidFill>
                <a:latin typeface="Calibri" panose="020F0502020204030204" pitchFamily="34" charset="0"/>
                <a:ea typeface="Calibri" panose="020F0502020204030204" pitchFamily="34" charset="0"/>
                <a:cs typeface="Calibri" panose="020F0502020204030204" pitchFamily="34" charset="0"/>
              </a:rPr>
              <a:t> </a:t>
            </a:r>
            <a:r>
              <a:rPr lang="en-US" sz="1600" spc="5" dirty="0">
                <a:solidFill>
                  <a:srgbClr val="1F2D29"/>
                </a:solidFill>
                <a:latin typeface="Calibri" panose="020F0502020204030204" pitchFamily="34" charset="0"/>
                <a:ea typeface="Calibri" panose="020F0502020204030204" pitchFamily="34" charset="0"/>
                <a:cs typeface="Calibri" panose="020F0502020204030204" pitchFamily="34" charset="0"/>
              </a:rPr>
              <a:t>the</a:t>
            </a:r>
            <a:r>
              <a:rPr lang="en-US" sz="1600" spc="-45" dirty="0">
                <a:solidFill>
                  <a:srgbClr val="1F2D29"/>
                </a:solidFill>
                <a:latin typeface="Calibri" panose="020F0502020204030204" pitchFamily="34" charset="0"/>
                <a:ea typeface="Calibri" panose="020F0502020204030204" pitchFamily="34" charset="0"/>
                <a:cs typeface="Calibri" panose="020F0502020204030204" pitchFamily="34" charset="0"/>
              </a:rPr>
              <a:t> </a:t>
            </a:r>
            <a:r>
              <a:rPr lang="en-US" sz="1600" spc="5" dirty="0">
                <a:solidFill>
                  <a:srgbClr val="1F2D29"/>
                </a:solidFill>
                <a:latin typeface="Calibri" panose="020F0502020204030204" pitchFamily="34" charset="0"/>
                <a:ea typeface="Calibri" panose="020F0502020204030204" pitchFamily="34" charset="0"/>
                <a:cs typeface="Calibri" panose="020F0502020204030204" pitchFamily="34" charset="0"/>
              </a:rPr>
              <a:t>funding</a:t>
            </a:r>
            <a:r>
              <a:rPr lang="en-US" sz="1600" dirty="0">
                <a:solidFill>
                  <a:srgbClr val="1F2D29"/>
                </a:solidFill>
                <a:latin typeface="Calibri" panose="020F0502020204030204" pitchFamily="34" charset="0"/>
                <a:ea typeface="Calibri" panose="020F0502020204030204" pitchFamily="34" charset="0"/>
                <a:cs typeface="Calibri" panose="020F0502020204030204" pitchFamily="34" charset="0"/>
              </a:rPr>
              <a:t> </a:t>
            </a:r>
            <a:r>
              <a:rPr lang="en-US" sz="1600" spc="5" dirty="0">
                <a:solidFill>
                  <a:srgbClr val="1F2D29"/>
                </a:solidFill>
                <a:latin typeface="Calibri" panose="020F0502020204030204" pitchFamily="34" charset="0"/>
                <a:ea typeface="Calibri" panose="020F0502020204030204" pitchFamily="34" charset="0"/>
                <a:cs typeface="Calibri" panose="020F0502020204030204" pitchFamily="34" charset="0"/>
              </a:rPr>
              <a:t>to</a:t>
            </a:r>
            <a:r>
              <a:rPr lang="en-US" sz="1600" spc="-50" dirty="0">
                <a:solidFill>
                  <a:srgbClr val="1F2D29"/>
                </a:solidFill>
                <a:latin typeface="Calibri" panose="020F0502020204030204" pitchFamily="34" charset="0"/>
                <a:ea typeface="Calibri" panose="020F0502020204030204" pitchFamily="34" charset="0"/>
                <a:cs typeface="Calibri" panose="020F0502020204030204" pitchFamily="34" charset="0"/>
              </a:rPr>
              <a:t> </a:t>
            </a:r>
            <a:r>
              <a:rPr lang="en-US" sz="1600" dirty="0">
                <a:solidFill>
                  <a:srgbClr val="1F2D29"/>
                </a:solidFill>
                <a:latin typeface="Calibri" panose="020F0502020204030204" pitchFamily="34" charset="0"/>
                <a:ea typeface="Calibri" panose="020F0502020204030204" pitchFamily="34" charset="0"/>
                <a:cs typeface="Calibri" panose="020F0502020204030204" pitchFamily="34" charset="0"/>
              </a:rPr>
              <a:t>eligible</a:t>
            </a:r>
            <a:r>
              <a:rPr lang="en-US" sz="1600" spc="-45" dirty="0">
                <a:solidFill>
                  <a:srgbClr val="1F2D29"/>
                </a:solidFill>
                <a:latin typeface="Calibri" panose="020F0502020204030204" pitchFamily="34" charset="0"/>
                <a:ea typeface="Calibri" panose="020F0502020204030204" pitchFamily="34" charset="0"/>
                <a:cs typeface="Calibri" panose="020F0502020204030204" pitchFamily="34" charset="0"/>
              </a:rPr>
              <a:t> </a:t>
            </a:r>
            <a:r>
              <a:rPr lang="en-US" sz="1600" spc="-5" dirty="0">
                <a:solidFill>
                  <a:srgbClr val="1F2D29"/>
                </a:solidFill>
                <a:latin typeface="Calibri" panose="020F0502020204030204" pitchFamily="34" charset="0"/>
                <a:ea typeface="Calibri" panose="020F0502020204030204" pitchFamily="34" charset="0"/>
                <a:cs typeface="Calibri" panose="020F0502020204030204" pitchFamily="34" charset="0"/>
              </a:rPr>
              <a:t>activities</a:t>
            </a:r>
            <a:r>
              <a:rPr lang="en-US" sz="1600" spc="-35" dirty="0">
                <a:solidFill>
                  <a:srgbClr val="1F2D29"/>
                </a:solidFill>
                <a:latin typeface="Calibri" panose="020F0502020204030204" pitchFamily="34" charset="0"/>
                <a:ea typeface="Calibri" panose="020F0502020204030204" pitchFamily="34" charset="0"/>
                <a:cs typeface="Calibri" panose="020F0502020204030204" pitchFamily="34" charset="0"/>
              </a:rPr>
              <a:t> </a:t>
            </a:r>
            <a:r>
              <a:rPr lang="en-US" sz="1600" spc="-15" dirty="0">
                <a:solidFill>
                  <a:srgbClr val="1F2D29"/>
                </a:solidFill>
                <a:latin typeface="Calibri" panose="020F0502020204030204" pitchFamily="34" charset="0"/>
                <a:ea typeface="Calibri" panose="020F0502020204030204" pitchFamily="34" charset="0"/>
                <a:cs typeface="Calibri" panose="020F0502020204030204" pitchFamily="34" charset="0"/>
              </a:rPr>
              <a:t>under</a:t>
            </a:r>
            <a:r>
              <a:rPr lang="en-US" sz="1600" spc="35" dirty="0">
                <a:solidFill>
                  <a:srgbClr val="1F2D29"/>
                </a:solidFill>
                <a:latin typeface="Calibri" panose="020F0502020204030204" pitchFamily="34" charset="0"/>
                <a:ea typeface="Calibri" panose="020F0502020204030204" pitchFamily="34" charset="0"/>
                <a:cs typeface="Calibri" panose="020F0502020204030204" pitchFamily="34" charset="0"/>
              </a:rPr>
              <a:t> </a:t>
            </a:r>
            <a:r>
              <a:rPr lang="en-US" sz="1600" spc="5" dirty="0">
                <a:solidFill>
                  <a:srgbClr val="1F2D29"/>
                </a:solidFill>
                <a:latin typeface="Calibri" panose="020F0502020204030204" pitchFamily="34" charset="0"/>
                <a:ea typeface="Calibri" panose="020F0502020204030204" pitchFamily="34" charset="0"/>
                <a:cs typeface="Calibri" panose="020F0502020204030204" pitchFamily="34" charset="0"/>
              </a:rPr>
              <a:t>the</a:t>
            </a:r>
            <a:r>
              <a:rPr lang="en-US" sz="1600" spc="-45" dirty="0">
                <a:solidFill>
                  <a:srgbClr val="1F2D29"/>
                </a:solidFill>
                <a:latin typeface="Calibri" panose="020F0502020204030204" pitchFamily="34" charset="0"/>
                <a:ea typeface="Calibri" panose="020F0502020204030204" pitchFamily="34" charset="0"/>
                <a:cs typeface="Calibri" panose="020F0502020204030204" pitchFamily="34" charset="0"/>
              </a:rPr>
              <a:t> </a:t>
            </a:r>
            <a:r>
              <a:rPr lang="en-US" sz="1600" dirty="0">
                <a:solidFill>
                  <a:srgbClr val="1F2D29"/>
                </a:solidFill>
                <a:latin typeface="Calibri" panose="020F0502020204030204" pitchFamily="34" charset="0"/>
                <a:ea typeface="Calibri" panose="020F0502020204030204" pitchFamily="34" charset="0"/>
                <a:cs typeface="Calibri" panose="020F0502020204030204" pitchFamily="34" charset="0"/>
              </a:rPr>
              <a:t>CoC</a:t>
            </a:r>
            <a:r>
              <a:rPr lang="en-US" sz="1600" spc="25" dirty="0">
                <a:solidFill>
                  <a:srgbClr val="1F2D29"/>
                </a:solidFill>
                <a:latin typeface="Calibri" panose="020F0502020204030204" pitchFamily="34" charset="0"/>
                <a:ea typeface="Calibri" panose="020F0502020204030204" pitchFamily="34" charset="0"/>
                <a:cs typeface="Calibri" panose="020F0502020204030204" pitchFamily="34" charset="0"/>
              </a:rPr>
              <a:t> </a:t>
            </a:r>
            <a:r>
              <a:rPr lang="en-US" sz="1600" spc="-30" dirty="0">
                <a:solidFill>
                  <a:srgbClr val="1F2D29"/>
                </a:solidFill>
                <a:latin typeface="Calibri" panose="020F0502020204030204" pitchFamily="34" charset="0"/>
                <a:ea typeface="Calibri" panose="020F0502020204030204" pitchFamily="34" charset="0"/>
                <a:cs typeface="Calibri" panose="020F0502020204030204" pitchFamily="34" charset="0"/>
              </a:rPr>
              <a:t>Program Interim Rule.</a:t>
            </a:r>
            <a:r>
              <a:rPr lang="en-US" sz="1600" spc="130" dirty="0">
                <a:solidFill>
                  <a:srgbClr val="1F2D29"/>
                </a:solidFill>
                <a:latin typeface="Calibri" panose="020F0502020204030204" pitchFamily="34" charset="0"/>
                <a:ea typeface="Calibri" panose="020F0502020204030204" pitchFamily="34" charset="0"/>
                <a:cs typeface="Calibri" panose="020F0502020204030204" pitchFamily="34" charset="0"/>
              </a:rPr>
              <a:t> </a:t>
            </a:r>
          </a:p>
          <a:p>
            <a:pPr marL="342900" indent="-342900">
              <a:lnSpc>
                <a:spcPct val="110000"/>
              </a:lnSpc>
              <a:buFont typeface="Arial" panose="020B0604020202020204" pitchFamily="34" charset="0"/>
              <a:buChar char="•"/>
            </a:pPr>
            <a:r>
              <a:rPr lang="en-US" sz="1600" spc="-25" dirty="0">
                <a:solidFill>
                  <a:srgbClr val="1F2D29"/>
                </a:solidFill>
                <a:latin typeface="Calibri" panose="020F0502020204030204" pitchFamily="34" charset="0"/>
                <a:ea typeface="Calibri" panose="020F0502020204030204" pitchFamily="34" charset="0"/>
                <a:cs typeface="Calibri" panose="020F0502020204030204" pitchFamily="34" charset="0"/>
              </a:rPr>
              <a:t>Leveraged</a:t>
            </a:r>
            <a:r>
              <a:rPr lang="en-US" sz="1600" spc="130" dirty="0">
                <a:solidFill>
                  <a:srgbClr val="1F2D29"/>
                </a:solidFill>
                <a:latin typeface="Calibri" panose="020F0502020204030204" pitchFamily="34" charset="0"/>
                <a:ea typeface="Calibri" panose="020F0502020204030204" pitchFamily="34" charset="0"/>
                <a:cs typeface="Calibri" panose="020F0502020204030204" pitchFamily="34" charset="0"/>
              </a:rPr>
              <a:t> </a:t>
            </a:r>
            <a:r>
              <a:rPr lang="en-US" sz="1600" dirty="0">
                <a:solidFill>
                  <a:srgbClr val="1F2D29"/>
                </a:solidFill>
                <a:latin typeface="Calibri" panose="020F0502020204030204" pitchFamily="34" charset="0"/>
                <a:ea typeface="Calibri" panose="020F0502020204030204" pitchFamily="34" charset="0"/>
                <a:cs typeface="Calibri" panose="020F0502020204030204" pitchFamily="34" charset="0"/>
              </a:rPr>
              <a:t>funds</a:t>
            </a:r>
            <a:r>
              <a:rPr lang="en-US" sz="1600" spc="-35" dirty="0">
                <a:solidFill>
                  <a:srgbClr val="1F2D29"/>
                </a:solidFill>
                <a:latin typeface="Calibri" panose="020F0502020204030204" pitchFamily="34" charset="0"/>
                <a:ea typeface="Calibri" panose="020F0502020204030204" pitchFamily="34" charset="0"/>
                <a:cs typeface="Calibri" panose="020F0502020204030204" pitchFamily="34" charset="0"/>
              </a:rPr>
              <a:t> </a:t>
            </a:r>
            <a:r>
              <a:rPr lang="en-US" sz="1600" spc="-25" dirty="0">
                <a:solidFill>
                  <a:srgbClr val="1F2D29"/>
                </a:solidFill>
                <a:latin typeface="Calibri" panose="020F0502020204030204" pitchFamily="34" charset="0"/>
                <a:ea typeface="Calibri" panose="020F0502020204030204" pitchFamily="34" charset="0"/>
                <a:cs typeface="Calibri" panose="020F0502020204030204" pitchFamily="34" charset="0"/>
              </a:rPr>
              <a:t>have</a:t>
            </a:r>
            <a:r>
              <a:rPr lang="en-US" sz="1600" spc="55" dirty="0">
                <a:solidFill>
                  <a:srgbClr val="1F2D29"/>
                </a:solidFill>
                <a:latin typeface="Calibri" panose="020F0502020204030204" pitchFamily="34" charset="0"/>
                <a:ea typeface="Calibri" panose="020F0502020204030204" pitchFamily="34" charset="0"/>
                <a:cs typeface="Calibri" panose="020F0502020204030204" pitchFamily="34" charset="0"/>
              </a:rPr>
              <a:t> </a:t>
            </a:r>
            <a:r>
              <a:rPr lang="en-US" sz="1600" spc="-5" dirty="0">
                <a:solidFill>
                  <a:srgbClr val="1F2D29"/>
                </a:solidFill>
                <a:latin typeface="Calibri" panose="020F0502020204030204" pitchFamily="34" charset="0"/>
                <a:ea typeface="Calibri" panose="020F0502020204030204" pitchFamily="34" charset="0"/>
                <a:cs typeface="Calibri" panose="020F0502020204030204" pitchFamily="34" charset="0"/>
              </a:rPr>
              <a:t>less</a:t>
            </a:r>
            <a:r>
              <a:rPr lang="en-US" sz="1600" spc="65" dirty="0">
                <a:solidFill>
                  <a:srgbClr val="1F2D29"/>
                </a:solidFill>
                <a:latin typeface="Calibri" panose="020F0502020204030204" pitchFamily="34" charset="0"/>
                <a:ea typeface="Calibri" panose="020F0502020204030204" pitchFamily="34" charset="0"/>
                <a:cs typeface="Calibri" panose="020F0502020204030204" pitchFamily="34" charset="0"/>
              </a:rPr>
              <a:t> </a:t>
            </a:r>
            <a:r>
              <a:rPr lang="en-US" sz="1600" spc="-10" dirty="0">
                <a:solidFill>
                  <a:srgbClr val="1F2D29"/>
                </a:solidFill>
                <a:latin typeface="Calibri" panose="020F0502020204030204" pitchFamily="34" charset="0"/>
                <a:ea typeface="Calibri" panose="020F0502020204030204" pitchFamily="34" charset="0"/>
                <a:cs typeface="Calibri" panose="020F0502020204030204" pitchFamily="34" charset="0"/>
              </a:rPr>
              <a:t>restrictive</a:t>
            </a:r>
            <a:r>
              <a:rPr lang="en-US" sz="1600" spc="-5" dirty="0">
                <a:solidFill>
                  <a:srgbClr val="1F2D29"/>
                </a:solidFill>
                <a:latin typeface="Calibri" panose="020F0502020204030204" pitchFamily="34" charset="0"/>
                <a:ea typeface="Calibri" panose="020F0502020204030204" pitchFamily="34" charset="0"/>
                <a:cs typeface="Calibri" panose="020F0502020204030204" pitchFamily="34" charset="0"/>
              </a:rPr>
              <a:t> </a:t>
            </a:r>
            <a:r>
              <a:rPr lang="en-US" sz="1600" spc="-10" dirty="0">
                <a:solidFill>
                  <a:srgbClr val="1F2D29"/>
                </a:solidFill>
                <a:latin typeface="Calibri" panose="020F0502020204030204" pitchFamily="34" charset="0"/>
                <a:ea typeface="Calibri" panose="020F0502020204030204" pitchFamily="34" charset="0"/>
                <a:cs typeface="Calibri" panose="020F0502020204030204" pitchFamily="34" charset="0"/>
              </a:rPr>
              <a:t>use</a:t>
            </a:r>
            <a:r>
              <a:rPr lang="en-US" sz="1600" spc="-45" dirty="0">
                <a:solidFill>
                  <a:srgbClr val="1F2D29"/>
                </a:solidFill>
                <a:latin typeface="Calibri" panose="020F0502020204030204" pitchFamily="34" charset="0"/>
                <a:ea typeface="Calibri" panose="020F0502020204030204" pitchFamily="34" charset="0"/>
                <a:cs typeface="Calibri" panose="020F0502020204030204" pitchFamily="34" charset="0"/>
              </a:rPr>
              <a:t> </a:t>
            </a:r>
            <a:r>
              <a:rPr lang="en-US" sz="1600" spc="-10" dirty="0">
                <a:solidFill>
                  <a:srgbClr val="1F2D29"/>
                </a:solidFill>
                <a:latin typeface="Calibri" panose="020F0502020204030204" pitchFamily="34" charset="0"/>
                <a:ea typeface="Calibri" panose="020F0502020204030204" pitchFamily="34" charset="0"/>
                <a:cs typeface="Calibri" panose="020F0502020204030204" pitchFamily="34" charset="0"/>
              </a:rPr>
              <a:t>requirements-follow guidance detailed in the  NOFO.</a:t>
            </a:r>
            <a:endParaRPr lang="en-US" sz="1600" dirty="0">
              <a:solidFill>
                <a:srgbClr val="1F2D29"/>
              </a:solidFill>
              <a:latin typeface="Calibri" panose="020F0502020204030204" pitchFamily="34" charset="0"/>
              <a:ea typeface="Calibri" panose="020F0502020204030204" pitchFamily="34" charset="0"/>
              <a:cs typeface="Calibri" panose="020F0502020204030204" pitchFamily="34" charset="0"/>
            </a:endParaRPr>
          </a:p>
          <a:p>
            <a:pPr>
              <a:lnSpc>
                <a:spcPct val="110000"/>
              </a:lnSpc>
            </a:pPr>
            <a:endParaRPr lang="en-US" sz="1400" dirty="0">
              <a:solidFill>
                <a:srgbClr val="1F2D29"/>
              </a:solidFill>
            </a:endParaRPr>
          </a:p>
        </p:txBody>
      </p:sp>
    </p:spTree>
    <p:extLst>
      <p:ext uri="{BB962C8B-B14F-4D97-AF65-F5344CB8AC3E}">
        <p14:creationId xmlns:p14="http://schemas.microsoft.com/office/powerpoint/2010/main" val="605835275"/>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0BAE9-FC7E-25A7-BE59-FADFB63634AB}"/>
              </a:ext>
            </a:extLst>
          </p:cNvPr>
          <p:cNvSpPr>
            <a:spLocks noGrp="1"/>
          </p:cNvSpPr>
          <p:nvPr>
            <p:ph type="title"/>
          </p:nvPr>
        </p:nvSpPr>
        <p:spPr>
          <a:xfrm>
            <a:off x="2418736" y="808056"/>
            <a:ext cx="8151404" cy="1077229"/>
          </a:xfrm>
        </p:spPr>
        <p:txBody>
          <a:bodyPr>
            <a:normAutofit/>
          </a:bodyPr>
          <a:lstStyle/>
          <a:p>
            <a:pPr algn="l"/>
            <a:r>
              <a:rPr lang="en-US" sz="2800" dirty="0"/>
              <a:t>Overview of Local Process for NOFO Competition</a:t>
            </a:r>
          </a:p>
        </p:txBody>
      </p:sp>
      <p:sp>
        <p:nvSpPr>
          <p:cNvPr id="3" name="Footer Placeholder 2">
            <a:extLst>
              <a:ext uri="{FF2B5EF4-FFF2-40B4-BE49-F238E27FC236}">
                <a16:creationId xmlns:a16="http://schemas.microsoft.com/office/drawing/2014/main" id="{AAC363F8-811F-DD5D-D94E-403C4152B2EE}"/>
              </a:ext>
            </a:extLst>
          </p:cNvPr>
          <p:cNvSpPr>
            <a:spLocks noGrp="1"/>
          </p:cNvSpPr>
          <p:nvPr>
            <p:ph type="ftr" sz="quarter" idx="11"/>
          </p:nvPr>
        </p:nvSpPr>
        <p:spPr>
          <a:xfrm rot="5400000">
            <a:off x="-2237130" y="3661144"/>
            <a:ext cx="5885352" cy="179176"/>
          </a:xfrm>
        </p:spPr>
        <p:txBody>
          <a:bodyPr>
            <a:normAutofit/>
          </a:bodyPr>
          <a:lstStyle/>
          <a:p>
            <a:pPr>
              <a:lnSpc>
                <a:spcPct val="90000"/>
              </a:lnSpc>
              <a:spcAft>
                <a:spcPts val="600"/>
              </a:spcAft>
            </a:pPr>
            <a:r>
              <a:rPr lang="en-US" dirty="0"/>
              <a:t>FY 2026 Guilford County (NC-504) NOFO Information Session</a:t>
            </a:r>
          </a:p>
        </p:txBody>
      </p:sp>
      <p:graphicFrame>
        <p:nvGraphicFramePr>
          <p:cNvPr id="4" name="Content Placeholder 3">
            <a:extLst>
              <a:ext uri="{FF2B5EF4-FFF2-40B4-BE49-F238E27FC236}">
                <a16:creationId xmlns:a16="http://schemas.microsoft.com/office/drawing/2014/main" id="{F4C2D308-3D9C-A5FB-4AED-279E02A34781}"/>
              </a:ext>
            </a:extLst>
          </p:cNvPr>
          <p:cNvGraphicFramePr>
            <a:graphicFrameLocks noGrp="1"/>
          </p:cNvGraphicFramePr>
          <p:nvPr>
            <p:extLst>
              <p:ext uri="{D42A27DB-BD31-4B8C-83A1-F6EECF244321}">
                <p14:modId xmlns:p14="http://schemas.microsoft.com/office/powerpoint/2010/main" val="1217034067"/>
              </p:ext>
            </p:extLst>
          </p:nvPr>
        </p:nvGraphicFramePr>
        <p:xfrm>
          <a:off x="1877961" y="2113935"/>
          <a:ext cx="8692177" cy="36207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2572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DD0B7-0B59-80EE-120A-A00B93EDF7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1A68EC-872D-CF1C-19F9-EF4BBCCC4A9A}"/>
              </a:ext>
            </a:extLst>
          </p:cNvPr>
          <p:cNvSpPr>
            <a:spLocks noGrp="1"/>
          </p:cNvSpPr>
          <p:nvPr>
            <p:ph type="title"/>
          </p:nvPr>
        </p:nvSpPr>
        <p:spPr>
          <a:xfrm>
            <a:off x="1970324" y="1282452"/>
            <a:ext cx="8097908" cy="664336"/>
          </a:xfrm>
        </p:spPr>
        <p:txBody>
          <a:bodyPr>
            <a:normAutofit/>
          </a:bodyPr>
          <a:lstStyle/>
          <a:p>
            <a:r>
              <a:rPr lang="en-US" sz="2800" dirty="0"/>
              <a:t>NC-504 Local Competition Process</a:t>
            </a:r>
          </a:p>
        </p:txBody>
      </p:sp>
      <p:sp>
        <p:nvSpPr>
          <p:cNvPr id="3" name="Footer Placeholder 2">
            <a:extLst>
              <a:ext uri="{FF2B5EF4-FFF2-40B4-BE49-F238E27FC236}">
                <a16:creationId xmlns:a16="http://schemas.microsoft.com/office/drawing/2014/main" id="{26B3D472-26FD-30AC-A3E3-E2C405726987}"/>
              </a:ext>
            </a:extLst>
          </p:cNvPr>
          <p:cNvSpPr>
            <a:spLocks noGrp="1"/>
          </p:cNvSpPr>
          <p:nvPr>
            <p:ph type="ftr" sz="quarter" idx="11"/>
          </p:nvPr>
        </p:nvSpPr>
        <p:spPr/>
        <p:txBody>
          <a:bodyPr/>
          <a:lstStyle/>
          <a:p>
            <a:r>
              <a:rPr lang="en-US" dirty="0"/>
              <a:t>FY 2026 Guilford County (NC-504) NOFO Information Session</a:t>
            </a:r>
          </a:p>
        </p:txBody>
      </p:sp>
      <p:pic>
        <p:nvPicPr>
          <p:cNvPr id="9" name="Content Placeholder 8">
            <a:extLst>
              <a:ext uri="{FF2B5EF4-FFF2-40B4-BE49-F238E27FC236}">
                <a16:creationId xmlns:a16="http://schemas.microsoft.com/office/drawing/2014/main" id="{CB3FAC5F-2AB6-F1D9-B44F-8B883F5B663C}"/>
              </a:ext>
            </a:extLst>
          </p:cNvPr>
          <p:cNvPicPr>
            <a:picLocks noGrp="1" noChangeAspect="1"/>
          </p:cNvPicPr>
          <p:nvPr>
            <p:ph idx="1"/>
          </p:nvPr>
        </p:nvPicPr>
        <p:blipFill>
          <a:blip r:embed="rId2"/>
          <a:stretch>
            <a:fillRect/>
          </a:stretch>
        </p:blipFill>
        <p:spPr>
          <a:xfrm>
            <a:off x="1406014" y="2173555"/>
            <a:ext cx="8662218" cy="4076067"/>
          </a:xfrm>
          <a:prstGeom prst="rect">
            <a:avLst/>
          </a:prstGeom>
        </p:spPr>
      </p:pic>
      <p:pic>
        <p:nvPicPr>
          <p:cNvPr id="10" name="Picture 9">
            <a:extLst>
              <a:ext uri="{FF2B5EF4-FFF2-40B4-BE49-F238E27FC236}">
                <a16:creationId xmlns:a16="http://schemas.microsoft.com/office/drawing/2014/main" id="{CCC85891-D520-932C-4160-7B545D9B66F5}"/>
              </a:ext>
            </a:extLst>
          </p:cNvPr>
          <p:cNvPicPr>
            <a:picLocks noChangeAspect="1"/>
          </p:cNvPicPr>
          <p:nvPr/>
        </p:nvPicPr>
        <p:blipFill>
          <a:blip r:embed="rId3"/>
          <a:stretch>
            <a:fillRect/>
          </a:stretch>
        </p:blipFill>
        <p:spPr>
          <a:xfrm>
            <a:off x="8386980" y="4674830"/>
            <a:ext cx="786452" cy="359695"/>
          </a:xfrm>
          <a:prstGeom prst="rect">
            <a:avLst/>
          </a:prstGeom>
        </p:spPr>
      </p:pic>
    </p:spTree>
    <p:extLst>
      <p:ext uri="{BB962C8B-B14F-4D97-AF65-F5344CB8AC3E}">
        <p14:creationId xmlns:p14="http://schemas.microsoft.com/office/powerpoint/2010/main" val="337836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F95537-B572-35AF-5628-C4136CEE76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739731-D3EF-895E-F91E-E3DC72EECCDB}"/>
              </a:ext>
            </a:extLst>
          </p:cNvPr>
          <p:cNvSpPr>
            <a:spLocks noGrp="1"/>
          </p:cNvSpPr>
          <p:nvPr>
            <p:ph type="title"/>
          </p:nvPr>
        </p:nvSpPr>
        <p:spPr>
          <a:xfrm>
            <a:off x="1759287" y="798881"/>
            <a:ext cx="8673427" cy="1048945"/>
          </a:xfrm>
        </p:spPr>
        <p:txBody>
          <a:bodyPr>
            <a:normAutofit/>
          </a:bodyPr>
          <a:lstStyle/>
          <a:p>
            <a:r>
              <a:rPr lang="en-US" dirty="0">
                <a:solidFill>
                  <a:schemeClr val="tx1"/>
                </a:solidFill>
              </a:rPr>
              <a:t>Collaborative Applicant/CoC Lead Team</a:t>
            </a:r>
          </a:p>
        </p:txBody>
      </p:sp>
      <p:graphicFrame>
        <p:nvGraphicFramePr>
          <p:cNvPr id="5" name="Content Placeholder 2">
            <a:extLst>
              <a:ext uri="{FF2B5EF4-FFF2-40B4-BE49-F238E27FC236}">
                <a16:creationId xmlns:a16="http://schemas.microsoft.com/office/drawing/2014/main" id="{3DF89718-D044-3E4C-3EAF-139DF8ADDE91}"/>
              </a:ext>
            </a:extLst>
          </p:cNvPr>
          <p:cNvGraphicFramePr>
            <a:graphicFrameLocks noGrp="1"/>
          </p:cNvGraphicFramePr>
          <p:nvPr>
            <p:ph idx="1"/>
            <p:extLst>
              <p:ext uri="{D42A27DB-BD31-4B8C-83A1-F6EECF244321}">
                <p14:modId xmlns:p14="http://schemas.microsoft.com/office/powerpoint/2010/main" val="2927382335"/>
              </p:ext>
            </p:extLst>
          </p:nvPr>
        </p:nvGraphicFramePr>
        <p:xfrm>
          <a:off x="1167739" y="1990976"/>
          <a:ext cx="998462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a:extLst>
              <a:ext uri="{FF2B5EF4-FFF2-40B4-BE49-F238E27FC236}">
                <a16:creationId xmlns:a16="http://schemas.microsoft.com/office/drawing/2014/main" id="{1101AF52-E8EF-A5B4-305B-6BB9D013BC06}"/>
              </a:ext>
            </a:extLst>
          </p:cNvPr>
          <p:cNvSpPr>
            <a:spLocks noGrp="1"/>
          </p:cNvSpPr>
          <p:nvPr>
            <p:ph type="ftr" sz="quarter" idx="11"/>
          </p:nvPr>
        </p:nvSpPr>
        <p:spPr/>
        <p:txBody>
          <a:bodyPr/>
          <a:lstStyle/>
          <a:p>
            <a:r>
              <a:rPr lang="en-US" dirty="0"/>
              <a:t>FY 2026 Guilford County (NC-504) NOFO Information Session</a:t>
            </a:r>
          </a:p>
        </p:txBody>
      </p:sp>
    </p:spTree>
    <p:extLst>
      <p:ext uri="{BB962C8B-B14F-4D97-AF65-F5344CB8AC3E}">
        <p14:creationId xmlns:p14="http://schemas.microsoft.com/office/powerpoint/2010/main" val="1164703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9159F-9796-6F34-30FB-67056ECED2DC}"/>
              </a:ext>
            </a:extLst>
          </p:cNvPr>
          <p:cNvSpPr>
            <a:spLocks noGrp="1"/>
          </p:cNvSpPr>
          <p:nvPr>
            <p:ph type="title"/>
          </p:nvPr>
        </p:nvSpPr>
        <p:spPr>
          <a:xfrm>
            <a:off x="1970324" y="1282452"/>
            <a:ext cx="8097908" cy="664336"/>
          </a:xfrm>
        </p:spPr>
        <p:txBody>
          <a:bodyPr>
            <a:normAutofit/>
          </a:bodyPr>
          <a:lstStyle/>
          <a:p>
            <a:r>
              <a:rPr lang="en-US" sz="2800" dirty="0"/>
              <a:t>NC-504 Local Competition Process</a:t>
            </a:r>
          </a:p>
        </p:txBody>
      </p:sp>
      <p:sp>
        <p:nvSpPr>
          <p:cNvPr id="3" name="Footer Placeholder 2">
            <a:extLst>
              <a:ext uri="{FF2B5EF4-FFF2-40B4-BE49-F238E27FC236}">
                <a16:creationId xmlns:a16="http://schemas.microsoft.com/office/drawing/2014/main" id="{AD09A674-7F6A-FEBC-4D30-BFCBE3D4C634}"/>
              </a:ext>
            </a:extLst>
          </p:cNvPr>
          <p:cNvSpPr>
            <a:spLocks noGrp="1"/>
          </p:cNvSpPr>
          <p:nvPr>
            <p:ph type="ftr" sz="quarter" idx="11"/>
          </p:nvPr>
        </p:nvSpPr>
        <p:spPr/>
        <p:txBody>
          <a:bodyPr/>
          <a:lstStyle/>
          <a:p>
            <a:r>
              <a:rPr lang="en-US" dirty="0"/>
              <a:t>FY 2026 Guilford County (NC-504) NOFO Information Session</a:t>
            </a:r>
          </a:p>
        </p:txBody>
      </p:sp>
      <p:pic>
        <p:nvPicPr>
          <p:cNvPr id="9" name="Content Placeholder 8">
            <a:extLst>
              <a:ext uri="{FF2B5EF4-FFF2-40B4-BE49-F238E27FC236}">
                <a16:creationId xmlns:a16="http://schemas.microsoft.com/office/drawing/2014/main" id="{86B5B1F3-A236-F2C7-3ED5-D77234775AA9}"/>
              </a:ext>
            </a:extLst>
          </p:cNvPr>
          <p:cNvPicPr>
            <a:picLocks noGrp="1" noChangeAspect="1"/>
          </p:cNvPicPr>
          <p:nvPr>
            <p:ph idx="1"/>
          </p:nvPr>
        </p:nvPicPr>
        <p:blipFill>
          <a:blip r:embed="rId2"/>
          <a:stretch>
            <a:fillRect/>
          </a:stretch>
        </p:blipFill>
        <p:spPr>
          <a:xfrm>
            <a:off x="1494503" y="2192920"/>
            <a:ext cx="8573729" cy="4274345"/>
          </a:xfrm>
          <a:prstGeom prst="rect">
            <a:avLst/>
          </a:prstGeom>
        </p:spPr>
      </p:pic>
      <p:pic>
        <p:nvPicPr>
          <p:cNvPr id="10" name="Picture 9">
            <a:extLst>
              <a:ext uri="{FF2B5EF4-FFF2-40B4-BE49-F238E27FC236}">
                <a16:creationId xmlns:a16="http://schemas.microsoft.com/office/drawing/2014/main" id="{BB0EECF2-847F-7560-2C7A-B13513395AF6}"/>
              </a:ext>
            </a:extLst>
          </p:cNvPr>
          <p:cNvPicPr>
            <a:picLocks noChangeAspect="1"/>
          </p:cNvPicPr>
          <p:nvPr/>
        </p:nvPicPr>
        <p:blipFill>
          <a:blip r:embed="rId3"/>
          <a:stretch>
            <a:fillRect/>
          </a:stretch>
        </p:blipFill>
        <p:spPr>
          <a:xfrm>
            <a:off x="8819600" y="3570884"/>
            <a:ext cx="786452" cy="359695"/>
          </a:xfrm>
          <a:prstGeom prst="rect">
            <a:avLst/>
          </a:prstGeom>
        </p:spPr>
      </p:pic>
    </p:spTree>
    <p:extLst>
      <p:ext uri="{BB962C8B-B14F-4D97-AF65-F5344CB8AC3E}">
        <p14:creationId xmlns:p14="http://schemas.microsoft.com/office/powerpoint/2010/main" val="4033446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EDFEF-832C-7FA1-A933-36EE09D1F1D3}"/>
              </a:ext>
            </a:extLst>
          </p:cNvPr>
          <p:cNvSpPr>
            <a:spLocks noGrp="1"/>
          </p:cNvSpPr>
          <p:nvPr>
            <p:ph type="title"/>
          </p:nvPr>
        </p:nvSpPr>
        <p:spPr/>
        <p:txBody>
          <a:bodyPr/>
          <a:lstStyle/>
          <a:p>
            <a:r>
              <a:rPr lang="en-US" dirty="0"/>
              <a:t>How to Access the Project Application</a:t>
            </a:r>
          </a:p>
        </p:txBody>
      </p:sp>
      <p:pic>
        <p:nvPicPr>
          <p:cNvPr id="4" name="Content Placeholder 3">
            <a:extLst>
              <a:ext uri="{FF2B5EF4-FFF2-40B4-BE49-F238E27FC236}">
                <a16:creationId xmlns:a16="http://schemas.microsoft.com/office/drawing/2014/main" id="{2807111B-B8AC-0478-7208-DD010C5A7962}"/>
              </a:ext>
            </a:extLst>
          </p:cNvPr>
          <p:cNvPicPr>
            <a:picLocks noGrp="1" noChangeAspect="1"/>
          </p:cNvPicPr>
          <p:nvPr>
            <p:ph idx="1"/>
          </p:nvPr>
        </p:nvPicPr>
        <p:blipFill>
          <a:blip r:embed="rId2"/>
          <a:stretch>
            <a:fillRect/>
          </a:stretch>
        </p:blipFill>
        <p:spPr>
          <a:xfrm>
            <a:off x="1864583" y="2031523"/>
            <a:ext cx="8223313" cy="4477432"/>
          </a:xfrm>
          <a:prstGeom prst="rect">
            <a:avLst/>
          </a:prstGeom>
        </p:spPr>
      </p:pic>
      <p:sp>
        <p:nvSpPr>
          <p:cNvPr id="3" name="Footer Placeholder 2">
            <a:extLst>
              <a:ext uri="{FF2B5EF4-FFF2-40B4-BE49-F238E27FC236}">
                <a16:creationId xmlns:a16="http://schemas.microsoft.com/office/drawing/2014/main" id="{97781655-1288-963B-0825-6292A6DEC62F}"/>
              </a:ext>
            </a:extLst>
          </p:cNvPr>
          <p:cNvSpPr>
            <a:spLocks noGrp="1"/>
          </p:cNvSpPr>
          <p:nvPr>
            <p:ph type="ftr" sz="quarter" idx="11"/>
          </p:nvPr>
        </p:nvSpPr>
        <p:spPr/>
        <p:txBody>
          <a:bodyPr/>
          <a:lstStyle/>
          <a:p>
            <a:r>
              <a:rPr lang="en-US" dirty="0"/>
              <a:t>FY 2026 Guilford County (NC-504) NOFO Information Session</a:t>
            </a:r>
          </a:p>
        </p:txBody>
      </p:sp>
      <p:sp>
        <p:nvSpPr>
          <p:cNvPr id="5" name="Arrow: Left 4">
            <a:extLst>
              <a:ext uri="{FF2B5EF4-FFF2-40B4-BE49-F238E27FC236}">
                <a16:creationId xmlns:a16="http://schemas.microsoft.com/office/drawing/2014/main" id="{714F3106-1ED5-D065-65E4-C29C66612480}"/>
              </a:ext>
            </a:extLst>
          </p:cNvPr>
          <p:cNvSpPr/>
          <p:nvPr/>
        </p:nvSpPr>
        <p:spPr>
          <a:xfrm>
            <a:off x="7350563" y="4531874"/>
            <a:ext cx="768582" cy="34106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0621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B903F-4F52-C519-45E5-0FDA78D0A7F4}"/>
              </a:ext>
            </a:extLst>
          </p:cNvPr>
          <p:cNvSpPr>
            <a:spLocks noGrp="1"/>
          </p:cNvSpPr>
          <p:nvPr>
            <p:ph type="title"/>
          </p:nvPr>
        </p:nvSpPr>
        <p:spPr/>
        <p:txBody>
          <a:bodyPr/>
          <a:lstStyle/>
          <a:p>
            <a:r>
              <a:rPr lang="en-US" dirty="0"/>
              <a:t>How to Access the Project Application</a:t>
            </a:r>
          </a:p>
        </p:txBody>
      </p:sp>
      <p:pic>
        <p:nvPicPr>
          <p:cNvPr id="4" name="Content Placeholder 3">
            <a:extLst>
              <a:ext uri="{FF2B5EF4-FFF2-40B4-BE49-F238E27FC236}">
                <a16:creationId xmlns:a16="http://schemas.microsoft.com/office/drawing/2014/main" id="{B3A21E76-2D3A-F204-3411-B278C07286A8}"/>
              </a:ext>
            </a:extLst>
          </p:cNvPr>
          <p:cNvPicPr>
            <a:picLocks noGrp="1" noChangeAspect="1"/>
          </p:cNvPicPr>
          <p:nvPr>
            <p:ph idx="1"/>
          </p:nvPr>
        </p:nvPicPr>
        <p:blipFill>
          <a:blip r:embed="rId2"/>
          <a:stretch>
            <a:fillRect/>
          </a:stretch>
        </p:blipFill>
        <p:spPr>
          <a:xfrm>
            <a:off x="2684206" y="1612490"/>
            <a:ext cx="7639665" cy="4670323"/>
          </a:xfrm>
          <a:prstGeom prst="rect">
            <a:avLst/>
          </a:prstGeom>
        </p:spPr>
      </p:pic>
      <p:sp>
        <p:nvSpPr>
          <p:cNvPr id="5" name="Footer Placeholder 4">
            <a:extLst>
              <a:ext uri="{FF2B5EF4-FFF2-40B4-BE49-F238E27FC236}">
                <a16:creationId xmlns:a16="http://schemas.microsoft.com/office/drawing/2014/main" id="{E56651C0-EC19-531F-3EFD-04C998B7954A}"/>
              </a:ext>
            </a:extLst>
          </p:cNvPr>
          <p:cNvSpPr>
            <a:spLocks noGrp="1"/>
          </p:cNvSpPr>
          <p:nvPr>
            <p:ph type="ftr" sz="quarter" idx="11"/>
          </p:nvPr>
        </p:nvSpPr>
        <p:spPr/>
        <p:txBody>
          <a:bodyPr/>
          <a:lstStyle/>
          <a:p>
            <a:r>
              <a:rPr lang="en-US" dirty="0"/>
              <a:t>FY 2026 Guilford County (NC-504) NOFO Information Session</a:t>
            </a:r>
          </a:p>
        </p:txBody>
      </p:sp>
      <p:sp>
        <p:nvSpPr>
          <p:cNvPr id="6" name="Arrow: Left 5">
            <a:extLst>
              <a:ext uri="{FF2B5EF4-FFF2-40B4-BE49-F238E27FC236}">
                <a16:creationId xmlns:a16="http://schemas.microsoft.com/office/drawing/2014/main" id="{1B47F23C-A93F-2F9B-4032-F62DFE89C71D}"/>
              </a:ext>
            </a:extLst>
          </p:cNvPr>
          <p:cNvSpPr/>
          <p:nvPr/>
        </p:nvSpPr>
        <p:spPr>
          <a:xfrm>
            <a:off x="7378962" y="2712811"/>
            <a:ext cx="851408" cy="26238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tar: 5 Points 2">
            <a:extLst>
              <a:ext uri="{FF2B5EF4-FFF2-40B4-BE49-F238E27FC236}">
                <a16:creationId xmlns:a16="http://schemas.microsoft.com/office/drawing/2014/main" id="{3BD6A54E-D767-4935-740F-6615498C4638}"/>
              </a:ext>
            </a:extLst>
          </p:cNvPr>
          <p:cNvSpPr/>
          <p:nvPr/>
        </p:nvSpPr>
        <p:spPr>
          <a:xfrm>
            <a:off x="6838188" y="4327483"/>
            <a:ext cx="275844" cy="253661"/>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5116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2F7F-B3DA-843A-A3A8-A32936580E43}"/>
              </a:ext>
            </a:extLst>
          </p:cNvPr>
          <p:cNvSpPr>
            <a:spLocks noGrp="1"/>
          </p:cNvSpPr>
          <p:nvPr>
            <p:ph type="title"/>
          </p:nvPr>
        </p:nvSpPr>
        <p:spPr/>
        <p:txBody>
          <a:bodyPr/>
          <a:lstStyle/>
          <a:p>
            <a:r>
              <a:rPr lang="en-US" dirty="0"/>
              <a:t>How to Access the Project Application</a:t>
            </a:r>
          </a:p>
        </p:txBody>
      </p:sp>
      <p:pic>
        <p:nvPicPr>
          <p:cNvPr id="4" name="Content Placeholder 3">
            <a:extLst>
              <a:ext uri="{FF2B5EF4-FFF2-40B4-BE49-F238E27FC236}">
                <a16:creationId xmlns:a16="http://schemas.microsoft.com/office/drawing/2014/main" id="{00454A14-2CBA-20D1-58EC-2ECDD873DFB1}"/>
              </a:ext>
            </a:extLst>
          </p:cNvPr>
          <p:cNvPicPr>
            <a:picLocks noGrp="1" noChangeAspect="1"/>
          </p:cNvPicPr>
          <p:nvPr>
            <p:ph idx="1"/>
          </p:nvPr>
        </p:nvPicPr>
        <p:blipFill>
          <a:blip r:embed="rId2"/>
          <a:stretch>
            <a:fillRect/>
          </a:stretch>
        </p:blipFill>
        <p:spPr>
          <a:xfrm>
            <a:off x="2949676" y="1415846"/>
            <a:ext cx="6630515" cy="5083278"/>
          </a:xfrm>
          <a:prstGeom prst="rect">
            <a:avLst/>
          </a:prstGeom>
        </p:spPr>
      </p:pic>
      <p:sp>
        <p:nvSpPr>
          <p:cNvPr id="3" name="Footer Placeholder 2">
            <a:extLst>
              <a:ext uri="{FF2B5EF4-FFF2-40B4-BE49-F238E27FC236}">
                <a16:creationId xmlns:a16="http://schemas.microsoft.com/office/drawing/2014/main" id="{F3026493-E732-3FBB-1916-9354C6BE44DB}"/>
              </a:ext>
            </a:extLst>
          </p:cNvPr>
          <p:cNvSpPr>
            <a:spLocks noGrp="1"/>
          </p:cNvSpPr>
          <p:nvPr>
            <p:ph type="ftr" sz="quarter" idx="11"/>
          </p:nvPr>
        </p:nvSpPr>
        <p:spPr/>
        <p:txBody>
          <a:bodyPr/>
          <a:lstStyle/>
          <a:p>
            <a:r>
              <a:rPr lang="en-US" dirty="0"/>
              <a:t>FY 2026 Guilford County (NC-504) NOFO Information Session</a:t>
            </a:r>
          </a:p>
        </p:txBody>
      </p:sp>
      <p:sp>
        <p:nvSpPr>
          <p:cNvPr id="5" name="Star: 5 Points 4">
            <a:extLst>
              <a:ext uri="{FF2B5EF4-FFF2-40B4-BE49-F238E27FC236}">
                <a16:creationId xmlns:a16="http://schemas.microsoft.com/office/drawing/2014/main" id="{2BB7CB84-1A25-B450-06E0-00E96815DD68}"/>
              </a:ext>
            </a:extLst>
          </p:cNvPr>
          <p:cNvSpPr/>
          <p:nvPr/>
        </p:nvSpPr>
        <p:spPr>
          <a:xfrm>
            <a:off x="8076935" y="2764196"/>
            <a:ext cx="364068" cy="279401"/>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tar: 5 Points 5">
            <a:extLst>
              <a:ext uri="{FF2B5EF4-FFF2-40B4-BE49-F238E27FC236}">
                <a16:creationId xmlns:a16="http://schemas.microsoft.com/office/drawing/2014/main" id="{D125D881-8931-3AE4-FA8C-E5343E348FCD}"/>
              </a:ext>
            </a:extLst>
          </p:cNvPr>
          <p:cNvSpPr/>
          <p:nvPr/>
        </p:nvSpPr>
        <p:spPr>
          <a:xfrm>
            <a:off x="6653954" y="2053505"/>
            <a:ext cx="406400" cy="279401"/>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95496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E8BDB-C9AA-D6DD-D2CD-E7B078AD52DD}"/>
              </a:ext>
            </a:extLst>
          </p:cNvPr>
          <p:cNvSpPr>
            <a:spLocks noGrp="1"/>
          </p:cNvSpPr>
          <p:nvPr>
            <p:ph type="title"/>
          </p:nvPr>
        </p:nvSpPr>
        <p:spPr/>
        <p:txBody>
          <a:bodyPr/>
          <a:lstStyle/>
          <a:p>
            <a:r>
              <a:rPr lang="en-US" dirty="0">
                <a:cs typeface="Arial"/>
              </a:rPr>
              <a:t>Important Pages of the FY 2026 NOFO</a:t>
            </a:r>
            <a:endParaRPr lang="en-US" dirty="0"/>
          </a:p>
        </p:txBody>
      </p:sp>
      <p:sp>
        <p:nvSpPr>
          <p:cNvPr id="3" name="Content Placeholder 2">
            <a:extLst>
              <a:ext uri="{FF2B5EF4-FFF2-40B4-BE49-F238E27FC236}">
                <a16:creationId xmlns:a16="http://schemas.microsoft.com/office/drawing/2014/main" id="{26B67BBF-8629-6F10-88B6-150C834A1A42}"/>
              </a:ext>
            </a:extLst>
          </p:cNvPr>
          <p:cNvSpPr>
            <a:spLocks noGrp="1"/>
          </p:cNvSpPr>
          <p:nvPr>
            <p:ph idx="1"/>
          </p:nvPr>
        </p:nvSpPr>
        <p:spPr>
          <a:xfrm>
            <a:off x="2685251" y="2129420"/>
            <a:ext cx="7796540" cy="3997828"/>
          </a:xfrm>
        </p:spPr>
        <p:txBody>
          <a:bodyPr>
            <a:normAutofit/>
          </a:bodyPr>
          <a:lstStyle/>
          <a:p>
            <a:pPr marL="0" indent="0">
              <a:buNone/>
            </a:pPr>
            <a:endParaRPr lang="en-US" dirty="0">
              <a:cs typeface="Arial"/>
            </a:endParaRPr>
          </a:p>
          <a:p>
            <a:pPr marL="344170" indent="-344170"/>
            <a:r>
              <a:rPr lang="en-US" dirty="0">
                <a:cs typeface="Arial"/>
              </a:rPr>
              <a:t>Threshold Criteria: page 59</a:t>
            </a:r>
          </a:p>
          <a:p>
            <a:pPr marL="344170" indent="-344170"/>
            <a:r>
              <a:rPr lang="en-US" dirty="0">
                <a:cs typeface="Arial"/>
              </a:rPr>
              <a:t>Renewal Project Threshold: page 61</a:t>
            </a:r>
          </a:p>
          <a:p>
            <a:pPr marL="344170" indent="-344170"/>
            <a:r>
              <a:rPr lang="en-US" dirty="0">
                <a:cs typeface="Arial"/>
              </a:rPr>
              <a:t>New Project Threshold: page 62-69</a:t>
            </a:r>
          </a:p>
          <a:p>
            <a:pPr marL="344170" indent="-344170"/>
            <a:r>
              <a:rPr lang="en-US" dirty="0">
                <a:cs typeface="Arial"/>
              </a:rPr>
              <a:t>Merit Review: pages 69-84</a:t>
            </a:r>
          </a:p>
          <a:p>
            <a:pPr marL="344170" indent="-344170"/>
            <a:r>
              <a:rPr lang="en-US" dirty="0">
                <a:cs typeface="Arial"/>
              </a:rPr>
              <a:t>Risk Review: pages 86-87</a:t>
            </a:r>
          </a:p>
          <a:p>
            <a:pPr marL="344170" indent="-344170"/>
            <a:r>
              <a:rPr lang="en-US" dirty="0">
                <a:cs typeface="Arial"/>
              </a:rPr>
              <a:t>HUD Selection Process: pages 87-88</a:t>
            </a:r>
          </a:p>
          <a:p>
            <a:pPr marL="344170" indent="-344170"/>
            <a:endParaRPr lang="en-US" dirty="0">
              <a:cs typeface="Arial"/>
            </a:endParaRPr>
          </a:p>
          <a:p>
            <a:pPr marL="344170" indent="-344170"/>
            <a:endParaRPr lang="en-US" dirty="0">
              <a:cs typeface="Arial"/>
            </a:endParaRPr>
          </a:p>
          <a:p>
            <a:pPr marL="0" indent="0">
              <a:buNone/>
            </a:pPr>
            <a:endParaRPr lang="en-US" dirty="0">
              <a:cs typeface="Arial"/>
            </a:endParaRPr>
          </a:p>
        </p:txBody>
      </p:sp>
      <p:sp>
        <p:nvSpPr>
          <p:cNvPr id="4" name="Footer Placeholder 3">
            <a:extLst>
              <a:ext uri="{FF2B5EF4-FFF2-40B4-BE49-F238E27FC236}">
                <a16:creationId xmlns:a16="http://schemas.microsoft.com/office/drawing/2014/main" id="{577325FF-5E74-E53F-5EF6-CD59F2209BEF}"/>
              </a:ext>
            </a:extLst>
          </p:cNvPr>
          <p:cNvSpPr>
            <a:spLocks noGrp="1"/>
          </p:cNvSpPr>
          <p:nvPr>
            <p:ph type="ftr" sz="quarter" idx="11"/>
          </p:nvPr>
        </p:nvSpPr>
        <p:spPr/>
        <p:txBody>
          <a:bodyPr/>
          <a:lstStyle/>
          <a:p>
            <a:r>
              <a:rPr lang="en-US" dirty="0"/>
              <a:t>FY 2026 Guilford County (NC-504) NOFO Information Session</a:t>
            </a:r>
          </a:p>
        </p:txBody>
      </p:sp>
    </p:spTree>
    <p:extLst>
      <p:ext uri="{BB962C8B-B14F-4D97-AF65-F5344CB8AC3E}">
        <p14:creationId xmlns:p14="http://schemas.microsoft.com/office/powerpoint/2010/main" val="3407102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FEDC9-B410-EB6E-EB60-ED2B36B738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A099FE-4A41-4162-F424-B8E1CA13AF2C}"/>
              </a:ext>
            </a:extLst>
          </p:cNvPr>
          <p:cNvSpPr>
            <a:spLocks noGrp="1"/>
          </p:cNvSpPr>
          <p:nvPr>
            <p:ph type="title"/>
          </p:nvPr>
        </p:nvSpPr>
        <p:spPr>
          <a:xfrm>
            <a:off x="2133600" y="808056"/>
            <a:ext cx="8436539" cy="1077229"/>
          </a:xfrm>
        </p:spPr>
        <p:txBody>
          <a:bodyPr/>
          <a:lstStyle/>
          <a:p>
            <a:r>
              <a:rPr lang="en-US" dirty="0">
                <a:cs typeface="Arial"/>
              </a:rPr>
              <a:t>Important Dates for the FY 2026 HUD NOFO Local Competition</a:t>
            </a:r>
            <a:endParaRPr lang="en-US" dirty="0"/>
          </a:p>
        </p:txBody>
      </p:sp>
      <p:sp>
        <p:nvSpPr>
          <p:cNvPr id="3" name="Content Placeholder 2">
            <a:extLst>
              <a:ext uri="{FF2B5EF4-FFF2-40B4-BE49-F238E27FC236}">
                <a16:creationId xmlns:a16="http://schemas.microsoft.com/office/drawing/2014/main" id="{0E0BA3D9-D591-872C-8D85-4BF6A827DE96}"/>
              </a:ext>
            </a:extLst>
          </p:cNvPr>
          <p:cNvSpPr>
            <a:spLocks noGrp="1"/>
          </p:cNvSpPr>
          <p:nvPr>
            <p:ph idx="1"/>
          </p:nvPr>
        </p:nvSpPr>
        <p:spPr>
          <a:xfrm>
            <a:off x="2685251" y="2129420"/>
            <a:ext cx="7796540" cy="3997828"/>
          </a:xfrm>
        </p:spPr>
        <p:txBody>
          <a:bodyPr>
            <a:normAutofit/>
          </a:bodyPr>
          <a:lstStyle/>
          <a:p>
            <a:pPr marL="0" indent="0">
              <a:buNone/>
            </a:pPr>
            <a:endParaRPr lang="en-US" b="1" dirty="0">
              <a:cs typeface="Arial" panose="020B0604020202020204"/>
            </a:endParaRPr>
          </a:p>
          <a:p>
            <a:pPr marL="0" indent="0">
              <a:buNone/>
            </a:pPr>
            <a:r>
              <a:rPr lang="en-US" b="1" dirty="0">
                <a:cs typeface="Arial" panose="020B0604020202020204"/>
              </a:rPr>
              <a:t>Application Deadline is Tuesday, July 7, 2026, at 1:00pm EST via Smartsheet</a:t>
            </a:r>
          </a:p>
          <a:p>
            <a:pPr marL="344170" indent="-344170"/>
            <a:r>
              <a:rPr lang="en-US" b="1" dirty="0">
                <a:cs typeface="Arial" panose="020B0604020202020204"/>
              </a:rPr>
              <a:t>Office Hours: June 24, 2026, at 9:30am</a:t>
            </a:r>
          </a:p>
          <a:p>
            <a:pPr marL="344170" indent="-344170"/>
            <a:r>
              <a:rPr lang="en-US" b="1" dirty="0">
                <a:cs typeface="Arial" panose="020B0604020202020204"/>
              </a:rPr>
              <a:t>Office Hours: July 1, 2026, at 1:00pm</a:t>
            </a:r>
          </a:p>
          <a:p>
            <a:pPr marL="344170" indent="-344170"/>
            <a:r>
              <a:rPr lang="en-US" b="1" dirty="0">
                <a:cs typeface="Arial" panose="020B0604020202020204"/>
              </a:rPr>
              <a:t>Technical Assistance Cut-Off: July 6, 2026</a:t>
            </a:r>
          </a:p>
          <a:p>
            <a:pPr marL="344170" indent="-344170"/>
            <a:endParaRPr lang="en-US" dirty="0">
              <a:cs typeface="Arial"/>
            </a:endParaRPr>
          </a:p>
          <a:p>
            <a:pPr marL="344170" indent="-344170"/>
            <a:endParaRPr lang="en-US" dirty="0">
              <a:cs typeface="Arial"/>
            </a:endParaRPr>
          </a:p>
          <a:p>
            <a:pPr marL="0" indent="0">
              <a:buNone/>
            </a:pPr>
            <a:endParaRPr lang="en-US" dirty="0">
              <a:cs typeface="Arial"/>
            </a:endParaRPr>
          </a:p>
        </p:txBody>
      </p:sp>
      <p:sp>
        <p:nvSpPr>
          <p:cNvPr id="4" name="Footer Placeholder 3">
            <a:extLst>
              <a:ext uri="{FF2B5EF4-FFF2-40B4-BE49-F238E27FC236}">
                <a16:creationId xmlns:a16="http://schemas.microsoft.com/office/drawing/2014/main" id="{3453A51B-50EA-6E39-DA2E-69A8F1D4D6B3}"/>
              </a:ext>
            </a:extLst>
          </p:cNvPr>
          <p:cNvSpPr>
            <a:spLocks noGrp="1"/>
          </p:cNvSpPr>
          <p:nvPr>
            <p:ph type="ftr" sz="quarter" idx="11"/>
          </p:nvPr>
        </p:nvSpPr>
        <p:spPr/>
        <p:txBody>
          <a:bodyPr/>
          <a:lstStyle/>
          <a:p>
            <a:r>
              <a:rPr lang="en-US" dirty="0"/>
              <a:t>FY 2026 Guilford County (NC-504) NOFO Information Session</a:t>
            </a:r>
          </a:p>
        </p:txBody>
      </p:sp>
    </p:spTree>
    <p:extLst>
      <p:ext uri="{BB962C8B-B14F-4D97-AF65-F5344CB8AC3E}">
        <p14:creationId xmlns:p14="http://schemas.microsoft.com/office/powerpoint/2010/main" val="178465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D3577-F2A7-C2C4-65AB-901FEB9D3B84}"/>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AEFF724E-0676-B1F9-3C0A-B1132A51796B}"/>
              </a:ext>
            </a:extLst>
          </p:cNvPr>
          <p:cNvSpPr>
            <a:spLocks noGrp="1"/>
          </p:cNvSpPr>
          <p:nvPr>
            <p:ph idx="1"/>
          </p:nvPr>
        </p:nvSpPr>
        <p:spPr/>
        <p:txBody>
          <a:bodyPr/>
          <a:lstStyle/>
          <a:p>
            <a:pPr marL="344170" indent="-344170"/>
            <a:r>
              <a:rPr lang="en-US" dirty="0"/>
              <a:t>READ THE NOFO</a:t>
            </a:r>
            <a:endParaRPr lang="en-US" dirty="0">
              <a:cs typeface="Arial"/>
            </a:endParaRPr>
          </a:p>
          <a:p>
            <a:pPr marL="344170" indent="-344170"/>
            <a:r>
              <a:rPr lang="en-US" dirty="0"/>
              <a:t>Attend Office Hours if you have questions</a:t>
            </a:r>
            <a:endParaRPr lang="en-US" dirty="0">
              <a:cs typeface="Arial"/>
            </a:endParaRPr>
          </a:p>
          <a:p>
            <a:pPr marL="344170" indent="-344170"/>
            <a:r>
              <a:rPr lang="en-US" dirty="0"/>
              <a:t>Follow all directions provided within the local competition</a:t>
            </a:r>
          </a:p>
          <a:p>
            <a:pPr marL="344170" indent="-344170"/>
            <a:r>
              <a:rPr lang="en-US" b="1" dirty="0">
                <a:cs typeface="Arial" panose="020B0604020202020204"/>
              </a:rPr>
              <a:t>Deadline is Tuesday, July 7, 2026 at 1:00pm EST</a:t>
            </a:r>
          </a:p>
          <a:p>
            <a:r>
              <a:rPr lang="en-US" dirty="0"/>
              <a:t>Email </a:t>
            </a:r>
            <a:r>
              <a:rPr lang="en-US" dirty="0">
                <a:hlinkClick r:id="rId2"/>
              </a:rPr>
              <a:t>infococ@guilfordcountync.gov</a:t>
            </a:r>
            <a:r>
              <a:rPr lang="en-US" dirty="0"/>
              <a:t> with any questions.</a:t>
            </a:r>
          </a:p>
          <a:p>
            <a:endParaRPr lang="en-US" dirty="0"/>
          </a:p>
        </p:txBody>
      </p:sp>
      <p:sp>
        <p:nvSpPr>
          <p:cNvPr id="4" name="Footer Placeholder 3">
            <a:extLst>
              <a:ext uri="{FF2B5EF4-FFF2-40B4-BE49-F238E27FC236}">
                <a16:creationId xmlns:a16="http://schemas.microsoft.com/office/drawing/2014/main" id="{F8AACE43-772E-72E9-CA1A-83DD807E6A41}"/>
              </a:ext>
            </a:extLst>
          </p:cNvPr>
          <p:cNvSpPr>
            <a:spLocks noGrp="1"/>
          </p:cNvSpPr>
          <p:nvPr>
            <p:ph type="ftr" sz="quarter" idx="11"/>
          </p:nvPr>
        </p:nvSpPr>
        <p:spPr/>
        <p:txBody>
          <a:bodyPr/>
          <a:lstStyle/>
          <a:p>
            <a:r>
              <a:rPr lang="en-US" dirty="0"/>
              <a:t>FY 2026 Guilford County (NC-504) NOFO Information Session</a:t>
            </a:r>
          </a:p>
        </p:txBody>
      </p:sp>
    </p:spTree>
    <p:extLst>
      <p:ext uri="{BB962C8B-B14F-4D97-AF65-F5344CB8AC3E}">
        <p14:creationId xmlns:p14="http://schemas.microsoft.com/office/powerpoint/2010/main" val="2578018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51804-A0AE-5311-C9C5-6F7BA36D6136}"/>
              </a:ext>
            </a:extLst>
          </p:cNvPr>
          <p:cNvSpPr>
            <a:spLocks noGrp="1"/>
          </p:cNvSpPr>
          <p:nvPr>
            <p:ph type="title"/>
          </p:nvPr>
        </p:nvSpPr>
        <p:spPr/>
        <p:txBody>
          <a:bodyPr/>
          <a:lstStyle/>
          <a:p>
            <a:r>
              <a:rPr lang="en-US" dirty="0"/>
              <a:t>Important Links</a:t>
            </a:r>
            <a:br>
              <a:rPr lang="en-US" dirty="0"/>
            </a:br>
            <a:r>
              <a:rPr lang="en-US" sz="2400" dirty="0"/>
              <a:t>(shared during the presentation)</a:t>
            </a:r>
            <a:endParaRPr lang="en-US" dirty="0"/>
          </a:p>
        </p:txBody>
      </p:sp>
      <p:sp>
        <p:nvSpPr>
          <p:cNvPr id="3" name="Content Placeholder 2">
            <a:extLst>
              <a:ext uri="{FF2B5EF4-FFF2-40B4-BE49-F238E27FC236}">
                <a16:creationId xmlns:a16="http://schemas.microsoft.com/office/drawing/2014/main" id="{91A38371-B4E1-87E9-52EB-78FA52BD92B4}"/>
              </a:ext>
            </a:extLst>
          </p:cNvPr>
          <p:cNvSpPr>
            <a:spLocks noGrp="1"/>
          </p:cNvSpPr>
          <p:nvPr>
            <p:ph idx="1"/>
          </p:nvPr>
        </p:nvSpPr>
        <p:spPr/>
        <p:txBody>
          <a:bodyPr/>
          <a:lstStyle/>
          <a:p>
            <a:r>
              <a:rPr lang="en-US" dirty="0">
                <a:hlinkClick r:id="rId2"/>
              </a:rPr>
              <a:t>CoC Program Interim Rule</a:t>
            </a:r>
            <a:endParaRPr lang="en-US" dirty="0"/>
          </a:p>
          <a:p>
            <a:r>
              <a:rPr lang="en-US" dirty="0">
                <a:hlinkClick r:id="rId3"/>
              </a:rPr>
              <a:t>Overview of Application and Grant Award Process</a:t>
            </a:r>
            <a:endParaRPr lang="en-US" dirty="0"/>
          </a:p>
          <a:p>
            <a:r>
              <a:rPr lang="en-US" dirty="0">
                <a:hlinkClick r:id="rId4"/>
              </a:rPr>
              <a:t>CoC Program Components and Eligible Costs</a:t>
            </a:r>
            <a:endParaRPr lang="en-US" dirty="0"/>
          </a:p>
          <a:p>
            <a:r>
              <a:rPr lang="en-US" dirty="0">
                <a:hlinkClick r:id="rId5"/>
              </a:rPr>
              <a:t>CoC Program Requirements</a:t>
            </a:r>
            <a:endParaRPr lang="en-US" dirty="0"/>
          </a:p>
          <a:p>
            <a:r>
              <a:rPr lang="en-US" dirty="0">
                <a:hlinkClick r:id="rId6"/>
              </a:rPr>
              <a:t>CoC Grant Administration</a:t>
            </a:r>
            <a:endParaRPr lang="en-US" dirty="0"/>
          </a:p>
        </p:txBody>
      </p:sp>
      <p:sp>
        <p:nvSpPr>
          <p:cNvPr id="4" name="Footer Placeholder 3">
            <a:extLst>
              <a:ext uri="{FF2B5EF4-FFF2-40B4-BE49-F238E27FC236}">
                <a16:creationId xmlns:a16="http://schemas.microsoft.com/office/drawing/2014/main" id="{0BDE0EFB-6922-F4E4-367A-2415EF4D4BE7}"/>
              </a:ext>
            </a:extLst>
          </p:cNvPr>
          <p:cNvSpPr>
            <a:spLocks noGrp="1"/>
          </p:cNvSpPr>
          <p:nvPr>
            <p:ph type="ftr" sz="quarter" idx="11"/>
          </p:nvPr>
        </p:nvSpPr>
        <p:spPr/>
        <p:txBody>
          <a:bodyPr/>
          <a:lstStyle/>
          <a:p>
            <a:r>
              <a:rPr lang="en-US"/>
              <a:t>FY 2026 Guilford County (NC-504) NOFO Information Session</a:t>
            </a:r>
            <a:endParaRPr lang="en-US" dirty="0"/>
          </a:p>
        </p:txBody>
      </p:sp>
    </p:spTree>
    <p:extLst>
      <p:ext uri="{BB962C8B-B14F-4D97-AF65-F5344CB8AC3E}">
        <p14:creationId xmlns:p14="http://schemas.microsoft.com/office/powerpoint/2010/main" val="4058982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1A55D-DD38-8002-9A7E-AE797D754EE8}"/>
              </a:ext>
            </a:extLst>
          </p:cNvPr>
          <p:cNvSpPr>
            <a:spLocks noGrp="1"/>
          </p:cNvSpPr>
          <p:nvPr>
            <p:ph type="title"/>
          </p:nvPr>
        </p:nvSpPr>
        <p:spPr>
          <a:xfrm>
            <a:off x="1069849" y="1298448"/>
            <a:ext cx="3258688" cy="3255264"/>
          </a:xfrm>
        </p:spPr>
        <p:txBody>
          <a:bodyPr vert="horz" lIns="91440" tIns="45720" rIns="91440" bIns="45720" rtlCol="0" anchor="b">
            <a:normAutofit/>
          </a:bodyPr>
          <a:lstStyle/>
          <a:p>
            <a:r>
              <a:rPr lang="en-US" sz="4800" spc="-100" dirty="0"/>
              <a:t>Questions?</a:t>
            </a:r>
            <a:endParaRPr lang="en-US" sz="4800" spc="-100" dirty="0">
              <a:cs typeface="Arial"/>
            </a:endParaRPr>
          </a:p>
        </p:txBody>
      </p:sp>
      <p:sp>
        <p:nvSpPr>
          <p:cNvPr id="3" name="Footer Placeholder 2">
            <a:extLst>
              <a:ext uri="{FF2B5EF4-FFF2-40B4-BE49-F238E27FC236}">
                <a16:creationId xmlns:a16="http://schemas.microsoft.com/office/drawing/2014/main" id="{6D054C4E-4DDB-548D-1D8A-ABB6214DC361}"/>
              </a:ext>
            </a:extLst>
          </p:cNvPr>
          <p:cNvSpPr>
            <a:spLocks noGrp="1"/>
          </p:cNvSpPr>
          <p:nvPr>
            <p:ph type="ftr" sz="quarter" idx="11"/>
          </p:nvPr>
        </p:nvSpPr>
        <p:spPr/>
        <p:txBody>
          <a:bodyPr/>
          <a:lstStyle/>
          <a:p>
            <a:r>
              <a:rPr lang="en-US" dirty="0"/>
              <a:t>FY 2026 Guilford County (NC-504) NOFO Information Session</a:t>
            </a:r>
          </a:p>
        </p:txBody>
      </p:sp>
      <p:pic>
        <p:nvPicPr>
          <p:cNvPr id="7" name="Graphic 6" descr="Help">
            <a:extLst>
              <a:ext uri="{FF2B5EF4-FFF2-40B4-BE49-F238E27FC236}">
                <a16:creationId xmlns:a16="http://schemas.microsoft.com/office/drawing/2014/main" id="{978C51B1-121A-61FB-BD58-28B0A59BB8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8950" y="759599"/>
            <a:ext cx="5330650" cy="5330650"/>
          </a:xfrm>
          <a:prstGeom prst="rect">
            <a:avLst/>
          </a:prstGeom>
        </p:spPr>
      </p:pic>
    </p:spTree>
    <p:extLst>
      <p:ext uri="{BB962C8B-B14F-4D97-AF65-F5344CB8AC3E}">
        <p14:creationId xmlns:p14="http://schemas.microsoft.com/office/powerpoint/2010/main" val="2572669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45B6243D-1659-4D4B-806E-6EB5F798AB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5" name="Picture 34">
            <a:extLst>
              <a:ext uri="{FF2B5EF4-FFF2-40B4-BE49-F238E27FC236}">
                <a16:creationId xmlns:a16="http://schemas.microsoft.com/office/drawing/2014/main" id="{74FECEB1-EC11-4546-A647-2BC14FFC4E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6" name="Rectangle 35">
            <a:extLst>
              <a:ext uri="{FF2B5EF4-FFF2-40B4-BE49-F238E27FC236}">
                <a16:creationId xmlns:a16="http://schemas.microsoft.com/office/drawing/2014/main" id="{B681A340-4E9C-4A53-8BF1-A9554FC8D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7" name="Rectangle 36">
            <a:extLst>
              <a:ext uri="{FF2B5EF4-FFF2-40B4-BE49-F238E27FC236}">
                <a16:creationId xmlns:a16="http://schemas.microsoft.com/office/drawing/2014/main" id="{F0AB25C7-C9A2-4029-B780-972A17ACB8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8" name="Rectangle 37">
            <a:extLst>
              <a:ext uri="{FF2B5EF4-FFF2-40B4-BE49-F238E27FC236}">
                <a16:creationId xmlns:a16="http://schemas.microsoft.com/office/drawing/2014/main" id="{01519CBC-04B6-49F8-BE9C-C3FA4966C9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9" name="Rectangle 38">
            <a:extLst>
              <a:ext uri="{FF2B5EF4-FFF2-40B4-BE49-F238E27FC236}">
                <a16:creationId xmlns:a16="http://schemas.microsoft.com/office/drawing/2014/main" id="{F0D9536D-8205-4CE1-B98A-CE9695A7F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0" name="TextBox 39">
            <a:extLst>
              <a:ext uri="{FF2B5EF4-FFF2-40B4-BE49-F238E27FC236}">
                <a16:creationId xmlns:a16="http://schemas.microsoft.com/office/drawing/2014/main" id="{E2872EB9-81ED-49FE-81A8-B2DE3B3CDDE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41" name="Rectangle 40">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Picture 41">
            <a:extLst>
              <a:ext uri="{FF2B5EF4-FFF2-40B4-BE49-F238E27FC236}">
                <a16:creationId xmlns:a16="http://schemas.microsoft.com/office/drawing/2014/main" id="{B4E7D395-0531-4A17-A276-FDA3EB7792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3" name="Rectangle 42">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229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Footer Placeholder 2">
            <a:extLst>
              <a:ext uri="{FF2B5EF4-FFF2-40B4-BE49-F238E27FC236}">
                <a16:creationId xmlns:a16="http://schemas.microsoft.com/office/drawing/2014/main" id="{F93E3F36-1CC9-87E3-FBE6-614B9B87BE9F}"/>
              </a:ext>
            </a:extLst>
          </p:cNvPr>
          <p:cNvSpPr>
            <a:spLocks noGrp="1"/>
          </p:cNvSpPr>
          <p:nvPr>
            <p:ph type="ftr" sz="quarter" idx="11"/>
          </p:nvPr>
        </p:nvSpPr>
        <p:spPr>
          <a:xfrm rot="5400000">
            <a:off x="-2237130" y="3661144"/>
            <a:ext cx="5885352" cy="179176"/>
          </a:xfrm>
        </p:spPr>
        <p:txBody>
          <a:bodyPr vert="horz" lIns="91440" tIns="45720" rIns="91440" bIns="18288" rtlCol="0" anchor="b">
            <a:normAutofit/>
          </a:bodyPr>
          <a:lstStyle/>
          <a:p>
            <a:pPr>
              <a:lnSpc>
                <a:spcPct val="90000"/>
              </a:lnSpc>
              <a:spcAft>
                <a:spcPts val="600"/>
              </a:spcAft>
            </a:pPr>
            <a:r>
              <a:rPr lang="en-US" dirty="0">
                <a:solidFill>
                  <a:schemeClr val="bg1"/>
                </a:solidFill>
              </a:rPr>
              <a:t>FY 2026 Guilford County (NC-504) NOFO Information Session</a:t>
            </a:r>
          </a:p>
        </p:txBody>
      </p:sp>
      <p:sp>
        <p:nvSpPr>
          <p:cNvPr id="2" name="Title 1">
            <a:extLst>
              <a:ext uri="{FF2B5EF4-FFF2-40B4-BE49-F238E27FC236}">
                <a16:creationId xmlns:a16="http://schemas.microsoft.com/office/drawing/2014/main" id="{B2FFCA5C-B884-17E3-AA4A-73076B206258}"/>
              </a:ext>
            </a:extLst>
          </p:cNvPr>
          <p:cNvSpPr>
            <a:spLocks noGrp="1"/>
          </p:cNvSpPr>
          <p:nvPr>
            <p:ph type="title"/>
          </p:nvPr>
        </p:nvSpPr>
        <p:spPr>
          <a:xfrm>
            <a:off x="1337191" y="1064365"/>
            <a:ext cx="2856582" cy="3313671"/>
          </a:xfrm>
        </p:spPr>
        <p:txBody>
          <a:bodyPr vert="horz" lIns="91440" tIns="45720" rIns="91440" bIns="45720" rtlCol="0" anchor="t">
            <a:normAutofit/>
          </a:bodyPr>
          <a:lstStyle/>
          <a:p>
            <a:pPr algn="l"/>
            <a:r>
              <a:rPr lang="en-US" sz="3100" dirty="0">
                <a:solidFill>
                  <a:schemeClr val="bg1"/>
                </a:solidFill>
              </a:rPr>
              <a:t>Collaborative Applicant roles, and responsibilities for NOFO</a:t>
            </a:r>
          </a:p>
        </p:txBody>
      </p:sp>
      <p:sp>
        <p:nvSpPr>
          <p:cNvPr id="44" name="Rectangle 43">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769"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aphicFrame>
        <p:nvGraphicFramePr>
          <p:cNvPr id="45" name="Content Placeholder 3">
            <a:extLst>
              <a:ext uri="{FF2B5EF4-FFF2-40B4-BE49-F238E27FC236}">
                <a16:creationId xmlns:a16="http://schemas.microsoft.com/office/drawing/2014/main" id="{00F065A7-E872-9E14-BCDD-B19285EC8C7C}"/>
              </a:ext>
            </a:extLst>
          </p:cNvPr>
          <p:cNvGraphicFramePr/>
          <p:nvPr>
            <p:extLst>
              <p:ext uri="{D42A27DB-BD31-4B8C-83A1-F6EECF244321}">
                <p14:modId xmlns:p14="http://schemas.microsoft.com/office/powerpoint/2010/main" val="2086245203"/>
              </p:ext>
            </p:extLst>
          </p:nvPr>
        </p:nvGraphicFramePr>
        <p:xfrm>
          <a:off x="5507182" y="897534"/>
          <a:ext cx="5889686" cy="53192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2422939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99BC3-97FE-77CD-E332-AB2EA6F207B0}"/>
              </a:ext>
            </a:extLst>
          </p:cNvPr>
          <p:cNvSpPr>
            <a:spLocks noGrp="1"/>
          </p:cNvSpPr>
          <p:nvPr>
            <p:ph type="title"/>
          </p:nvPr>
        </p:nvSpPr>
        <p:spPr/>
        <p:txBody>
          <a:bodyPr/>
          <a:lstStyle/>
          <a:p>
            <a:r>
              <a:rPr lang="en-US" dirty="0">
                <a:cs typeface="Arial"/>
              </a:rPr>
              <a:t>FY 2026 HUD Goals and Objectives</a:t>
            </a:r>
            <a:endParaRPr lang="en-US" dirty="0"/>
          </a:p>
        </p:txBody>
      </p:sp>
      <p:sp>
        <p:nvSpPr>
          <p:cNvPr id="3" name="Content Placeholder 2">
            <a:extLst>
              <a:ext uri="{FF2B5EF4-FFF2-40B4-BE49-F238E27FC236}">
                <a16:creationId xmlns:a16="http://schemas.microsoft.com/office/drawing/2014/main" id="{A30F270B-6ECE-59D1-8FB9-459019E40B2A}"/>
              </a:ext>
            </a:extLst>
          </p:cNvPr>
          <p:cNvSpPr>
            <a:spLocks noGrp="1"/>
          </p:cNvSpPr>
          <p:nvPr>
            <p:ph idx="1"/>
          </p:nvPr>
        </p:nvSpPr>
        <p:spPr/>
        <p:txBody>
          <a:bodyPr>
            <a:normAutofit fontScale="92500" lnSpcReduction="20000"/>
          </a:bodyPr>
          <a:lstStyle/>
          <a:p>
            <a:pPr marL="344170" indent="-344170"/>
            <a:r>
              <a:rPr lang="en-US" dirty="0">
                <a:cs typeface="Arial"/>
              </a:rPr>
              <a:t>Improving Outcomes</a:t>
            </a:r>
            <a:endParaRPr lang="en-US" dirty="0"/>
          </a:p>
          <a:p>
            <a:pPr marL="344170" indent="-344170"/>
            <a:r>
              <a:rPr lang="en-US" dirty="0">
                <a:cs typeface="Arial"/>
              </a:rPr>
              <a:t>Creating Competition to Improve Innovation and Accountability</a:t>
            </a:r>
          </a:p>
          <a:p>
            <a:pPr marL="344170" indent="-344170"/>
            <a:r>
              <a:rPr lang="en-US" dirty="0">
                <a:cs typeface="Arial"/>
              </a:rPr>
              <a:t>Restoring Balance to the Continuum of Care</a:t>
            </a:r>
          </a:p>
          <a:p>
            <a:pPr marL="344170" indent="-344170"/>
            <a:r>
              <a:rPr lang="en-US" dirty="0">
                <a:cs typeface="Arial"/>
              </a:rPr>
              <a:t>Prioritizing Treatment and Recovery as a Means to Self-Sufficiency</a:t>
            </a:r>
          </a:p>
          <a:p>
            <a:pPr marL="344170" indent="-344170"/>
            <a:r>
              <a:rPr lang="en-US" dirty="0">
                <a:cs typeface="Arial"/>
              </a:rPr>
              <a:t>Promoting Economic Self-Sufficiency</a:t>
            </a:r>
          </a:p>
          <a:p>
            <a:pPr marL="344170" indent="-344170"/>
            <a:r>
              <a:rPr lang="en-US" dirty="0">
                <a:cs typeface="Arial"/>
              </a:rPr>
              <a:t>Advancing Public Safety for All</a:t>
            </a:r>
          </a:p>
          <a:p>
            <a:pPr marL="344170" indent="-344170"/>
            <a:r>
              <a:rPr lang="en-US" dirty="0">
                <a:cs typeface="Arial"/>
              </a:rPr>
              <a:t>Minimizing Trauma for Vulnerable Populations</a:t>
            </a:r>
          </a:p>
          <a:p>
            <a:pPr marL="344170" indent="-344170"/>
            <a:r>
              <a:rPr lang="en-US" dirty="0">
                <a:cs typeface="Arial"/>
              </a:rPr>
              <a:t>Expanding Access Based on Merit, and not Ideology </a:t>
            </a:r>
          </a:p>
        </p:txBody>
      </p:sp>
      <p:sp>
        <p:nvSpPr>
          <p:cNvPr id="4" name="Footer Placeholder 3">
            <a:extLst>
              <a:ext uri="{FF2B5EF4-FFF2-40B4-BE49-F238E27FC236}">
                <a16:creationId xmlns:a16="http://schemas.microsoft.com/office/drawing/2014/main" id="{B7BBE684-4C3E-8946-F287-46BDE5E67490}"/>
              </a:ext>
            </a:extLst>
          </p:cNvPr>
          <p:cNvSpPr>
            <a:spLocks noGrp="1"/>
          </p:cNvSpPr>
          <p:nvPr>
            <p:ph type="ftr" sz="quarter" idx="11"/>
          </p:nvPr>
        </p:nvSpPr>
        <p:spPr/>
        <p:txBody>
          <a:bodyPr/>
          <a:lstStyle/>
          <a:p>
            <a:r>
              <a:rPr lang="en-US" dirty="0"/>
              <a:t>FY 2026 Guilford County (NC-504) NOFO Information Session</a:t>
            </a:r>
          </a:p>
        </p:txBody>
      </p:sp>
      <p:sp>
        <p:nvSpPr>
          <p:cNvPr id="5" name="TextBox 4">
            <a:extLst>
              <a:ext uri="{FF2B5EF4-FFF2-40B4-BE49-F238E27FC236}">
                <a16:creationId xmlns:a16="http://schemas.microsoft.com/office/drawing/2014/main" id="{B778AE02-27EE-DDAC-ACA2-41BC42F22B35}"/>
              </a:ext>
            </a:extLst>
          </p:cNvPr>
          <p:cNvSpPr txBox="1"/>
          <p:nvPr/>
        </p:nvSpPr>
        <p:spPr>
          <a:xfrm>
            <a:off x="2774674" y="1352827"/>
            <a:ext cx="83295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Arial"/>
              </a:rPr>
              <a:t>(See page 28-34 of the FY 2026 NOFO for more details)</a:t>
            </a:r>
            <a:endParaRPr lang="en-US" dirty="0"/>
          </a:p>
        </p:txBody>
      </p:sp>
    </p:spTree>
    <p:extLst>
      <p:ext uri="{BB962C8B-B14F-4D97-AF65-F5344CB8AC3E}">
        <p14:creationId xmlns:p14="http://schemas.microsoft.com/office/powerpoint/2010/main" val="1617825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601900C-265D-4146-A578-477541E3D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15" name="Freeform: Shape 14">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17" name="Picture 16">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19" name="Rectangle 18">
            <a:extLst>
              <a:ext uri="{FF2B5EF4-FFF2-40B4-BE49-F238E27FC236}">
                <a16:creationId xmlns:a16="http://schemas.microsoft.com/office/drawing/2014/main" id="{41F8C064-2DC5-4758-B49C-76BFF640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tx2">
              <a:lumMod val="1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7875912"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15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3" name="Rectangle 22">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5" name="Oval 24">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421698"/>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63D314-EA0A-B40D-5D71-A6253A111D0C}"/>
              </a:ext>
            </a:extLst>
          </p:cNvPr>
          <p:cNvSpPr>
            <a:spLocks noGrp="1"/>
          </p:cNvSpPr>
          <p:nvPr>
            <p:ph type="title"/>
          </p:nvPr>
        </p:nvSpPr>
        <p:spPr>
          <a:xfrm>
            <a:off x="2188901" y="808056"/>
            <a:ext cx="8381238" cy="1077229"/>
          </a:xfrm>
        </p:spPr>
        <p:txBody>
          <a:bodyPr>
            <a:normAutofit/>
          </a:bodyPr>
          <a:lstStyle/>
          <a:p>
            <a:pPr algn="ctr"/>
            <a:r>
              <a:rPr lang="en-US" sz="4800" dirty="0"/>
              <a:t>NOFO Funding</a:t>
            </a:r>
          </a:p>
        </p:txBody>
      </p:sp>
      <p:sp>
        <p:nvSpPr>
          <p:cNvPr id="4" name="Footer Placeholder 3">
            <a:extLst>
              <a:ext uri="{FF2B5EF4-FFF2-40B4-BE49-F238E27FC236}">
                <a16:creationId xmlns:a16="http://schemas.microsoft.com/office/drawing/2014/main" id="{6B219D56-ACFE-1269-9CDA-850BC69DB20A}"/>
              </a:ext>
            </a:extLst>
          </p:cNvPr>
          <p:cNvSpPr>
            <a:spLocks noGrp="1"/>
          </p:cNvSpPr>
          <p:nvPr>
            <p:ph type="ftr" sz="quarter" idx="11"/>
          </p:nvPr>
        </p:nvSpPr>
        <p:spPr>
          <a:xfrm rot="5400000">
            <a:off x="-2237130" y="3661144"/>
            <a:ext cx="5885352" cy="179176"/>
          </a:xfrm>
        </p:spPr>
        <p:txBody>
          <a:bodyPr>
            <a:normAutofit/>
          </a:bodyPr>
          <a:lstStyle/>
          <a:p>
            <a:pPr>
              <a:lnSpc>
                <a:spcPct val="90000"/>
              </a:lnSpc>
              <a:spcAft>
                <a:spcPts val="600"/>
              </a:spcAft>
            </a:pPr>
            <a:r>
              <a:rPr lang="en-US" dirty="0"/>
              <a:t>FY 2026 Guilford County (NC-504) NOFO Information Session</a:t>
            </a:r>
          </a:p>
        </p:txBody>
      </p:sp>
      <p:sp>
        <p:nvSpPr>
          <p:cNvPr id="3" name="Content Placeholder 2">
            <a:extLst>
              <a:ext uri="{FF2B5EF4-FFF2-40B4-BE49-F238E27FC236}">
                <a16:creationId xmlns:a16="http://schemas.microsoft.com/office/drawing/2014/main" id="{F1C49AA8-D3AB-2972-18BD-16FA3D6895EB}"/>
              </a:ext>
            </a:extLst>
          </p:cNvPr>
          <p:cNvSpPr>
            <a:spLocks noGrp="1"/>
          </p:cNvSpPr>
          <p:nvPr>
            <p:ph idx="1"/>
          </p:nvPr>
        </p:nvSpPr>
        <p:spPr>
          <a:xfrm>
            <a:off x="2193139" y="2105032"/>
            <a:ext cx="8181480" cy="3944912"/>
          </a:xfrm>
        </p:spPr>
        <p:txBody>
          <a:bodyPr anchor="t">
            <a:normAutofit/>
          </a:bodyPr>
          <a:lstStyle/>
          <a:p>
            <a:pPr marL="344170" indent="-344170"/>
            <a:r>
              <a:rPr lang="en-US" sz="1800" dirty="0"/>
              <a:t>HUD outlines the amount of CoC funding Guilford CoC can apply for and the allocation limit for Bonus amounts in its Special Needs Assistance Programs NOFO.  The amounts vary based on how much Congress appropriates and any additional requirements. The primary factor in determining how much a CoC can apply for is its "Annual Renewal Demand" (ARD).</a:t>
            </a:r>
            <a:endParaRPr lang="en-US" dirty="0"/>
          </a:p>
          <a:p>
            <a:pPr marL="344170" indent="-344170" fontAlgn="base"/>
            <a:r>
              <a:rPr lang="en-US" sz="1800" dirty="0"/>
              <a:t>The ARD is based on the total funding amount of each current project in the Guilford CoC (NC 504) that is eligible to apply for funding again in the upcoming competition.</a:t>
            </a:r>
          </a:p>
          <a:p>
            <a:pPr marL="344170" indent="-344170"/>
            <a:r>
              <a:rPr lang="en-US" sz="1800" dirty="0">
                <a:cs typeface="Arial"/>
              </a:rPr>
              <a:t>Tier 1 is set at 60% of the CoC ARD</a:t>
            </a:r>
          </a:p>
        </p:txBody>
      </p:sp>
      <p:sp>
        <p:nvSpPr>
          <p:cNvPr id="6" name="TextBox 5">
            <a:extLst>
              <a:ext uri="{FF2B5EF4-FFF2-40B4-BE49-F238E27FC236}">
                <a16:creationId xmlns:a16="http://schemas.microsoft.com/office/drawing/2014/main" id="{A7AA1724-2435-051D-265B-41B0724650EF}"/>
              </a:ext>
            </a:extLst>
          </p:cNvPr>
          <p:cNvSpPr txBox="1"/>
          <p:nvPr/>
        </p:nvSpPr>
        <p:spPr>
          <a:xfrm>
            <a:off x="2200414" y="1529523"/>
            <a:ext cx="948910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See pages 29-30, page 36, and page 90 of the FY 2026 NOFO for more details</a:t>
            </a:r>
            <a:endParaRPr lang="en-US" dirty="0"/>
          </a:p>
        </p:txBody>
      </p:sp>
    </p:spTree>
    <p:extLst>
      <p:ext uri="{BB962C8B-B14F-4D97-AF65-F5344CB8AC3E}">
        <p14:creationId xmlns:p14="http://schemas.microsoft.com/office/powerpoint/2010/main" val="1697341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a:extLst>
            <a:ext uri="{FF2B5EF4-FFF2-40B4-BE49-F238E27FC236}">
              <a16:creationId xmlns:a16="http://schemas.microsoft.com/office/drawing/2014/main" id="{8C7658F6-0240-F93F-4B9E-3637872C42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113933-4265-18E3-8165-E858C52D5DDB}"/>
              </a:ext>
            </a:extLst>
          </p:cNvPr>
          <p:cNvSpPr>
            <a:spLocks noGrp="1"/>
          </p:cNvSpPr>
          <p:nvPr>
            <p:ph type="title"/>
          </p:nvPr>
        </p:nvSpPr>
        <p:spPr>
          <a:xfrm>
            <a:off x="1483438" y="353034"/>
            <a:ext cx="7950984" cy="1081705"/>
          </a:xfrm>
        </p:spPr>
        <p:txBody>
          <a:bodyPr>
            <a:normAutofit/>
          </a:bodyPr>
          <a:lstStyle/>
          <a:p>
            <a:pPr algn="ctr"/>
            <a:r>
              <a:rPr lang="en-US" sz="4800" dirty="0"/>
              <a:t>NOFO Funding</a:t>
            </a:r>
            <a:endParaRPr lang="en-US" dirty="0"/>
          </a:p>
        </p:txBody>
      </p:sp>
      <p:sp>
        <p:nvSpPr>
          <p:cNvPr id="3" name="Content Placeholder 2">
            <a:extLst>
              <a:ext uri="{FF2B5EF4-FFF2-40B4-BE49-F238E27FC236}">
                <a16:creationId xmlns:a16="http://schemas.microsoft.com/office/drawing/2014/main" id="{2D8F0497-359E-0596-5755-943BB687AB52}"/>
              </a:ext>
            </a:extLst>
          </p:cNvPr>
          <p:cNvSpPr>
            <a:spLocks noGrp="1"/>
          </p:cNvSpPr>
          <p:nvPr>
            <p:ph sz="half" idx="1"/>
          </p:nvPr>
        </p:nvSpPr>
        <p:spPr>
          <a:xfrm>
            <a:off x="1345958" y="1713450"/>
            <a:ext cx="5572482" cy="4787678"/>
          </a:xfrm>
        </p:spPr>
        <p:txBody>
          <a:bodyPr vert="horz" lIns="91440" tIns="45720" rIns="91440" bIns="45720" rtlCol="0" anchor="t">
            <a:noAutofit/>
          </a:bodyPr>
          <a:lstStyle/>
          <a:p>
            <a:pPr marL="344170" indent="-344170">
              <a:lnSpc>
                <a:spcPct val="110000"/>
              </a:lnSpc>
            </a:pPr>
            <a:r>
              <a:rPr lang="en-US" sz="1400" dirty="0"/>
              <a:t>NC 504’s </a:t>
            </a:r>
            <a:r>
              <a:rPr lang="en-US" sz="1400" b="1" dirty="0"/>
              <a:t>Preliminary Pro Rata Need</a:t>
            </a:r>
            <a:r>
              <a:rPr lang="en-US" sz="1400" dirty="0"/>
              <a:t> (PPRN) is established by HUD using the formula detailed in 24 CFR 578.17(a). The PPRN is  amount released during the NOFO competition.</a:t>
            </a:r>
            <a:endParaRPr lang="en-US" sz="1400" dirty="0">
              <a:cs typeface="Arial"/>
            </a:endParaRPr>
          </a:p>
          <a:p>
            <a:pPr marL="344170" indent="-344170">
              <a:lnSpc>
                <a:spcPct val="110000"/>
              </a:lnSpc>
            </a:pPr>
            <a:r>
              <a:rPr lang="en-US" sz="1400" dirty="0"/>
              <a:t>NC 504 </a:t>
            </a:r>
            <a:r>
              <a:rPr lang="en-US" sz="1400" b="1" dirty="0"/>
              <a:t>Annual Renewal Demand</a:t>
            </a:r>
            <a:r>
              <a:rPr lang="en-US" sz="1400" dirty="0"/>
              <a:t> (ARD) is based on the</a:t>
            </a:r>
            <a:r>
              <a:rPr lang="en-US" sz="1400" b="1" dirty="0"/>
              <a:t> </a:t>
            </a:r>
            <a:r>
              <a:rPr lang="en-US" sz="1400" u="sng" dirty="0"/>
              <a:t>total</a:t>
            </a:r>
            <a:r>
              <a:rPr lang="en-US" sz="1400" dirty="0"/>
              <a:t> amount of all the Guilford CoC’s projects that will be eligible for renewal in the CoC Program Competition.</a:t>
            </a:r>
            <a:endParaRPr lang="en-US" sz="1400" dirty="0">
              <a:cs typeface="Arial"/>
            </a:endParaRPr>
          </a:p>
          <a:p>
            <a:pPr marL="344170" indent="-344170">
              <a:lnSpc>
                <a:spcPct val="110000"/>
              </a:lnSpc>
            </a:pPr>
            <a:r>
              <a:rPr lang="en-US" sz="1400" dirty="0"/>
              <a:t>Additional funding:</a:t>
            </a:r>
            <a:endParaRPr lang="en-US" sz="1400" dirty="0">
              <a:cs typeface="Arial"/>
            </a:endParaRPr>
          </a:p>
          <a:p>
            <a:pPr marL="795020" lvl="1" indent="-337820">
              <a:lnSpc>
                <a:spcPct val="110000"/>
              </a:lnSpc>
            </a:pPr>
            <a:r>
              <a:rPr lang="en-US" sz="1400" b="1" dirty="0"/>
              <a:t>DV Bonus </a:t>
            </a:r>
            <a:r>
              <a:rPr lang="en-US" sz="1400" dirty="0"/>
              <a:t>project(s) up to 20% of PPRN</a:t>
            </a:r>
            <a:endParaRPr lang="en-US" sz="1400" dirty="0">
              <a:cs typeface="Arial"/>
            </a:endParaRPr>
          </a:p>
          <a:p>
            <a:pPr marL="795020" lvl="1" indent="-337820">
              <a:lnSpc>
                <a:spcPct val="110000"/>
              </a:lnSpc>
            </a:pPr>
            <a:r>
              <a:rPr lang="en-US" sz="1400" b="1" dirty="0"/>
              <a:t>CoC Bonus </a:t>
            </a:r>
            <a:r>
              <a:rPr lang="en-US" sz="1400" dirty="0"/>
              <a:t>project(s) up to 15% of Final Pro Rata Need (FPRN)</a:t>
            </a:r>
            <a:endParaRPr lang="en-US" sz="1400" dirty="0">
              <a:cs typeface="Arial"/>
            </a:endParaRPr>
          </a:p>
          <a:p>
            <a:pPr marL="795020" lvl="1" indent="-337820">
              <a:lnSpc>
                <a:spcPct val="110000"/>
              </a:lnSpc>
            </a:pPr>
            <a:r>
              <a:rPr lang="en-US" sz="1400" b="1" dirty="0"/>
              <a:t>Guilford</a:t>
            </a:r>
            <a:r>
              <a:rPr lang="en-US" sz="1400" dirty="0"/>
              <a:t> </a:t>
            </a:r>
            <a:r>
              <a:rPr lang="en-US" sz="1400" b="1" dirty="0"/>
              <a:t>CoC Planning </a:t>
            </a:r>
            <a:r>
              <a:rPr lang="en-US" sz="1400" dirty="0"/>
              <a:t>grant is up to 5% of Final Pro Rata Need (FPRN) </a:t>
            </a:r>
            <a:endParaRPr lang="en-US" sz="1400" dirty="0">
              <a:cs typeface="Arial"/>
            </a:endParaRPr>
          </a:p>
          <a:p>
            <a:pPr marL="344170" indent="-344170">
              <a:lnSpc>
                <a:spcPct val="110000"/>
              </a:lnSpc>
            </a:pPr>
            <a:r>
              <a:rPr lang="en-US" sz="1400" dirty="0"/>
              <a:t>*HUD releases an </a:t>
            </a:r>
            <a:r>
              <a:rPr lang="en-US" sz="1400" i="1" dirty="0"/>
              <a:t>estimated</a:t>
            </a:r>
            <a:r>
              <a:rPr lang="en-US" sz="1400" dirty="0"/>
              <a:t> amount at start of competition and then the </a:t>
            </a:r>
            <a:r>
              <a:rPr lang="en-US" sz="1400" i="1" dirty="0"/>
              <a:t>final</a:t>
            </a:r>
            <a:r>
              <a:rPr lang="en-US" sz="1400" dirty="0"/>
              <a:t> funding available for NC 504 for the competition. Always subject to change during competition/check regularly.  </a:t>
            </a:r>
            <a:endParaRPr lang="en-US" sz="1400" dirty="0">
              <a:cs typeface="Arial"/>
            </a:endParaRPr>
          </a:p>
        </p:txBody>
      </p:sp>
      <p:sp>
        <p:nvSpPr>
          <p:cNvPr id="5" name="Content Placeholder 4">
            <a:extLst>
              <a:ext uri="{FF2B5EF4-FFF2-40B4-BE49-F238E27FC236}">
                <a16:creationId xmlns:a16="http://schemas.microsoft.com/office/drawing/2014/main" id="{AB869E34-DD58-5C41-A503-FEC36FF01908}"/>
              </a:ext>
            </a:extLst>
          </p:cNvPr>
          <p:cNvSpPr>
            <a:spLocks noGrp="1"/>
          </p:cNvSpPr>
          <p:nvPr>
            <p:ph sz="half" idx="2"/>
          </p:nvPr>
        </p:nvSpPr>
        <p:spPr>
          <a:xfrm>
            <a:off x="7075487" y="1713448"/>
            <a:ext cx="3771121" cy="4557073"/>
          </a:xfrm>
        </p:spPr>
        <p:txBody>
          <a:bodyPr vert="horz" lIns="91440" tIns="45720" rIns="91440" bIns="45720" rtlCol="0" anchor="t">
            <a:normAutofit/>
          </a:bodyPr>
          <a:lstStyle/>
          <a:p>
            <a:pPr marL="0" indent="0">
              <a:buNone/>
            </a:pPr>
            <a:r>
              <a:rPr lang="en-US" dirty="0">
                <a:cs typeface="Arial"/>
              </a:rPr>
              <a:t>FY 2026 Estimate Annual Renewal Demand (ARD)</a:t>
            </a:r>
          </a:p>
          <a:p>
            <a:pPr marL="344170" indent="-344170">
              <a:lnSpc>
                <a:spcPct val="90000"/>
              </a:lnSpc>
              <a:spcBef>
                <a:spcPts val="1200"/>
              </a:spcBef>
              <a:spcAft>
                <a:spcPts val="0"/>
              </a:spcAft>
            </a:pPr>
            <a:r>
              <a:rPr lang="en-US" sz="1800" dirty="0">
                <a:latin typeface="Corbel"/>
                <a:cs typeface="Arial"/>
              </a:rPr>
              <a:t>ARD: TBD</a:t>
            </a:r>
            <a:endParaRPr lang="en-US" sz="1800" dirty="0">
              <a:solidFill>
                <a:srgbClr val="000000"/>
              </a:solidFill>
              <a:latin typeface="Corbel"/>
              <a:cs typeface="Arial"/>
            </a:endParaRPr>
          </a:p>
          <a:p>
            <a:pPr marL="344170" indent="-344170">
              <a:lnSpc>
                <a:spcPct val="90000"/>
              </a:lnSpc>
              <a:spcBef>
                <a:spcPts val="1200"/>
              </a:spcBef>
              <a:spcAft>
                <a:spcPts val="0"/>
              </a:spcAft>
            </a:pPr>
            <a:r>
              <a:rPr lang="en-US" sz="1800" dirty="0">
                <a:latin typeface="Corbel"/>
                <a:cs typeface="Arial"/>
              </a:rPr>
              <a:t>CoC Bonus: TBD</a:t>
            </a:r>
            <a:endParaRPr lang="en-US" sz="1800" dirty="0">
              <a:solidFill>
                <a:srgbClr val="000000"/>
              </a:solidFill>
              <a:latin typeface="Corbel"/>
              <a:cs typeface="Arial"/>
            </a:endParaRPr>
          </a:p>
          <a:p>
            <a:pPr marL="344170" indent="-344170">
              <a:lnSpc>
                <a:spcPct val="90000"/>
              </a:lnSpc>
              <a:spcBef>
                <a:spcPts val="1200"/>
              </a:spcBef>
              <a:spcAft>
                <a:spcPts val="0"/>
              </a:spcAft>
            </a:pPr>
            <a:r>
              <a:rPr lang="en-US" sz="1800" dirty="0">
                <a:latin typeface="Corbel"/>
                <a:cs typeface="Arial"/>
              </a:rPr>
              <a:t>DV Bonus: TBD</a:t>
            </a:r>
            <a:endParaRPr lang="en-US" dirty="0"/>
          </a:p>
        </p:txBody>
      </p:sp>
      <p:sp>
        <p:nvSpPr>
          <p:cNvPr id="4" name="Footer Placeholder 3">
            <a:extLst>
              <a:ext uri="{FF2B5EF4-FFF2-40B4-BE49-F238E27FC236}">
                <a16:creationId xmlns:a16="http://schemas.microsoft.com/office/drawing/2014/main" id="{143CF967-53AA-DA4B-EA84-7FD29F82FFCC}"/>
              </a:ext>
            </a:extLst>
          </p:cNvPr>
          <p:cNvSpPr>
            <a:spLocks noGrp="1"/>
          </p:cNvSpPr>
          <p:nvPr>
            <p:ph type="ftr" sz="quarter" idx="11"/>
          </p:nvPr>
        </p:nvSpPr>
        <p:spPr/>
        <p:txBody>
          <a:bodyPr>
            <a:normAutofit/>
          </a:bodyPr>
          <a:lstStyle/>
          <a:p>
            <a:pPr>
              <a:lnSpc>
                <a:spcPct val="90000"/>
              </a:lnSpc>
              <a:spcAft>
                <a:spcPts val="600"/>
              </a:spcAft>
            </a:pPr>
            <a:r>
              <a:rPr lang="en-US" dirty="0"/>
              <a:t>FY 2026 Guilford County (NC-504) NOFO Information Session</a:t>
            </a:r>
          </a:p>
        </p:txBody>
      </p:sp>
      <p:sp>
        <p:nvSpPr>
          <p:cNvPr id="7" name="TextBox 6">
            <a:extLst>
              <a:ext uri="{FF2B5EF4-FFF2-40B4-BE49-F238E27FC236}">
                <a16:creationId xmlns:a16="http://schemas.microsoft.com/office/drawing/2014/main" id="{5A1459F9-ED92-C165-5F21-C4D2CCD8A873}"/>
              </a:ext>
            </a:extLst>
          </p:cNvPr>
          <p:cNvSpPr txBox="1"/>
          <p:nvPr/>
        </p:nvSpPr>
        <p:spPr>
          <a:xfrm>
            <a:off x="2509630" y="1065697"/>
            <a:ext cx="83295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See pages 12 and 36 of the FY 2026 NOFO for more details</a:t>
            </a:r>
            <a:endParaRPr lang="en-US" dirty="0"/>
          </a:p>
        </p:txBody>
      </p:sp>
    </p:spTree>
    <p:extLst>
      <p:ext uri="{BB962C8B-B14F-4D97-AF65-F5344CB8AC3E}">
        <p14:creationId xmlns:p14="http://schemas.microsoft.com/office/powerpoint/2010/main" val="4045981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useBgFill="1">
        <p:nvSpPr>
          <p:cNvPr id="11" name="Rectangle 10">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9FCFF961-4E84-4FD1-859C-B7F410031C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793" y="0"/>
            <a:ext cx="4632503" cy="6858000"/>
          </a:xfrm>
          <a:prstGeom prst="rect">
            <a:avLst/>
          </a:prstGeom>
        </p:spPr>
      </p:pic>
      <p:sp>
        <p:nvSpPr>
          <p:cNvPr id="2" name="Title 1">
            <a:extLst>
              <a:ext uri="{FF2B5EF4-FFF2-40B4-BE49-F238E27FC236}">
                <a16:creationId xmlns:a16="http://schemas.microsoft.com/office/drawing/2014/main" id="{2CD0E4D9-7AAB-35DB-322E-BB73D25072F0}"/>
              </a:ext>
            </a:extLst>
          </p:cNvPr>
          <p:cNvSpPr>
            <a:spLocks noGrp="1"/>
          </p:cNvSpPr>
          <p:nvPr>
            <p:ph type="title"/>
          </p:nvPr>
        </p:nvSpPr>
        <p:spPr>
          <a:xfrm>
            <a:off x="1389300" y="1201723"/>
            <a:ext cx="2888120" cy="4454554"/>
          </a:xfrm>
        </p:spPr>
        <p:txBody>
          <a:bodyPr anchor="ctr">
            <a:normAutofit/>
          </a:bodyPr>
          <a:lstStyle/>
          <a:p>
            <a:r>
              <a:rPr lang="en-US" sz="3600" dirty="0"/>
              <a:t>Who can apply?</a:t>
            </a:r>
            <a:br>
              <a:rPr lang="en-US" sz="3600" dirty="0"/>
            </a:br>
            <a:br>
              <a:rPr lang="en-US" sz="3600" dirty="0"/>
            </a:br>
            <a:r>
              <a:rPr lang="en-US" sz="1600" dirty="0"/>
              <a:t>(See </a:t>
            </a:r>
            <a:r>
              <a:rPr lang="en-US" sz="1600" dirty="0">
                <a:cs typeface="Arial"/>
              </a:rPr>
              <a:t>page 9 of the FY 2026 NOFO for details)</a:t>
            </a:r>
            <a:endParaRPr lang="en-US" sz="3600" dirty="0"/>
          </a:p>
        </p:txBody>
      </p:sp>
      <p:sp>
        <p:nvSpPr>
          <p:cNvPr id="15" name="Rectangle 14">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Footer Placeholder 3">
            <a:extLst>
              <a:ext uri="{FF2B5EF4-FFF2-40B4-BE49-F238E27FC236}">
                <a16:creationId xmlns:a16="http://schemas.microsoft.com/office/drawing/2014/main" id="{1A95EE1B-3B97-417E-8324-CD2D58903491}"/>
              </a:ext>
            </a:extLst>
          </p:cNvPr>
          <p:cNvSpPr>
            <a:spLocks noGrp="1"/>
          </p:cNvSpPr>
          <p:nvPr>
            <p:ph type="ftr" sz="quarter" idx="11"/>
          </p:nvPr>
        </p:nvSpPr>
        <p:spPr>
          <a:xfrm rot="5400000">
            <a:off x="-2237130" y="3661144"/>
            <a:ext cx="5885352" cy="179176"/>
          </a:xfrm>
        </p:spPr>
        <p:txBody>
          <a:bodyPr>
            <a:normAutofit/>
          </a:bodyPr>
          <a:lstStyle/>
          <a:p>
            <a:pPr>
              <a:lnSpc>
                <a:spcPct val="90000"/>
              </a:lnSpc>
              <a:spcAft>
                <a:spcPts val="600"/>
              </a:spcAft>
            </a:pPr>
            <a:r>
              <a:rPr lang="en-US" dirty="0">
                <a:solidFill>
                  <a:schemeClr val="bg1"/>
                </a:solidFill>
              </a:rPr>
              <a:t>FY 2026 Guilford County (NC-504) NOFO Information Session</a:t>
            </a:r>
          </a:p>
        </p:txBody>
      </p:sp>
      <p:sp>
        <p:nvSpPr>
          <p:cNvPr id="17" name="Rectangle 16">
            <a:extLst>
              <a:ext uri="{FF2B5EF4-FFF2-40B4-BE49-F238E27FC236}">
                <a16:creationId xmlns:a16="http://schemas.microsoft.com/office/drawing/2014/main" id="{DF737BB4-6553-47A8-893F-178A10C6B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4E8801A9-8838-06DC-85E4-6C016D7BADC8}"/>
              </a:ext>
            </a:extLst>
          </p:cNvPr>
          <p:cNvSpPr>
            <a:spLocks noGrp="1"/>
          </p:cNvSpPr>
          <p:nvPr>
            <p:ph idx="1"/>
          </p:nvPr>
        </p:nvSpPr>
        <p:spPr>
          <a:xfrm>
            <a:off x="5329969" y="647750"/>
            <a:ext cx="5850936" cy="5571066"/>
          </a:xfrm>
        </p:spPr>
        <p:txBody>
          <a:bodyPr anchor="ctr">
            <a:normAutofit/>
          </a:bodyPr>
          <a:lstStyle/>
          <a:p>
            <a:r>
              <a:rPr lang="en-US" sz="1800" dirty="0"/>
              <a:t>To apply for CoC Program funding, an organization must be an eligible applicant as outlined in the </a:t>
            </a:r>
            <a:r>
              <a:rPr lang="en-US" sz="1800" b="1" dirty="0">
                <a:hlinkClick r:id="rId3"/>
              </a:rPr>
              <a:t>CoC Program Interim Rule</a:t>
            </a:r>
            <a:r>
              <a:rPr lang="en-US" sz="1800" dirty="0"/>
              <a:t>, which defines eligible applicants as: </a:t>
            </a:r>
          </a:p>
          <a:p>
            <a:pPr lvl="1"/>
            <a:r>
              <a:rPr lang="en-US" dirty="0"/>
              <a:t>Nonprofit organizations, </a:t>
            </a:r>
          </a:p>
          <a:p>
            <a:pPr lvl="1"/>
            <a:r>
              <a:rPr lang="en-US" dirty="0"/>
              <a:t>States, </a:t>
            </a:r>
          </a:p>
          <a:p>
            <a:pPr lvl="1"/>
            <a:r>
              <a:rPr lang="en-US" dirty="0"/>
              <a:t>Local governments,</a:t>
            </a:r>
          </a:p>
          <a:p>
            <a:pPr lvl="1"/>
            <a:r>
              <a:rPr lang="en-US" dirty="0"/>
              <a:t>Instrumentalities of State or Local governments, and</a:t>
            </a:r>
          </a:p>
          <a:p>
            <a:pPr lvl="1"/>
            <a:r>
              <a:rPr lang="en-US" dirty="0"/>
              <a:t>Faith-Based Organizations </a:t>
            </a:r>
          </a:p>
          <a:p>
            <a:pPr marL="457200" lvl="1" indent="0">
              <a:buNone/>
            </a:pPr>
            <a:r>
              <a:rPr lang="en-US" dirty="0"/>
              <a:t>*Individuals, For-profit entities, and Educational Organizations are not eligible to apply for grants or to be subrecipients of grant funds.</a:t>
            </a:r>
          </a:p>
          <a:p>
            <a:endParaRPr lang="en-US" sz="1800" dirty="0"/>
          </a:p>
        </p:txBody>
      </p:sp>
    </p:spTree>
    <p:extLst>
      <p:ext uri="{BB962C8B-B14F-4D97-AF65-F5344CB8AC3E}">
        <p14:creationId xmlns:p14="http://schemas.microsoft.com/office/powerpoint/2010/main" val="148092650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useBgFill="1">
        <p:nvSpPr>
          <p:cNvPr id="39" name="Rectangle 38">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33" y="-1"/>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40">
            <a:extLst>
              <a:ext uri="{FF2B5EF4-FFF2-40B4-BE49-F238E27FC236}">
                <a16:creationId xmlns:a16="http://schemas.microsoft.com/office/drawing/2014/main" id="{9FCFF961-4E84-4FD1-859C-B7F410031C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1793" y="0"/>
            <a:ext cx="4632503" cy="6858000"/>
          </a:xfrm>
          <a:prstGeom prst="rect">
            <a:avLst/>
          </a:prstGeom>
        </p:spPr>
      </p:pic>
      <p:sp>
        <p:nvSpPr>
          <p:cNvPr id="2" name="Title 1">
            <a:extLst>
              <a:ext uri="{FF2B5EF4-FFF2-40B4-BE49-F238E27FC236}">
                <a16:creationId xmlns:a16="http://schemas.microsoft.com/office/drawing/2014/main" id="{76C4F3FE-FF64-FF01-4869-AFFB5DDF0333}"/>
              </a:ext>
            </a:extLst>
          </p:cNvPr>
          <p:cNvSpPr>
            <a:spLocks noGrp="1"/>
          </p:cNvSpPr>
          <p:nvPr>
            <p:ph type="title"/>
          </p:nvPr>
        </p:nvSpPr>
        <p:spPr>
          <a:xfrm>
            <a:off x="1389300" y="1201723"/>
            <a:ext cx="2888120" cy="4454554"/>
          </a:xfrm>
        </p:spPr>
        <p:txBody>
          <a:bodyPr anchor="ctr">
            <a:normAutofit/>
          </a:bodyPr>
          <a:lstStyle/>
          <a:p>
            <a:r>
              <a:rPr lang="en-US" sz="3300" dirty="0"/>
              <a:t>Grantee Requirements</a:t>
            </a:r>
          </a:p>
        </p:txBody>
      </p:sp>
      <p:sp>
        <p:nvSpPr>
          <p:cNvPr id="43" name="Rectangle 42">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Footer Placeholder 3">
            <a:extLst>
              <a:ext uri="{FF2B5EF4-FFF2-40B4-BE49-F238E27FC236}">
                <a16:creationId xmlns:a16="http://schemas.microsoft.com/office/drawing/2014/main" id="{B3200EF2-336B-07F0-6E82-AD8D6886E449}"/>
              </a:ext>
            </a:extLst>
          </p:cNvPr>
          <p:cNvSpPr>
            <a:spLocks noGrp="1"/>
          </p:cNvSpPr>
          <p:nvPr>
            <p:ph type="ftr" sz="quarter" idx="11"/>
          </p:nvPr>
        </p:nvSpPr>
        <p:spPr>
          <a:xfrm rot="5400000">
            <a:off x="-2237130" y="3661144"/>
            <a:ext cx="5885352" cy="179176"/>
          </a:xfrm>
        </p:spPr>
        <p:txBody>
          <a:bodyPr>
            <a:normAutofit/>
          </a:bodyPr>
          <a:lstStyle/>
          <a:p>
            <a:pPr>
              <a:lnSpc>
                <a:spcPct val="90000"/>
              </a:lnSpc>
              <a:spcAft>
                <a:spcPts val="600"/>
              </a:spcAft>
            </a:pPr>
            <a:r>
              <a:rPr lang="en-US" dirty="0">
                <a:solidFill>
                  <a:schemeClr val="bg1"/>
                </a:solidFill>
              </a:rPr>
              <a:t>FY 2026 Guilford County (NC-504) NOFO Information Session</a:t>
            </a:r>
          </a:p>
        </p:txBody>
      </p:sp>
      <p:sp>
        <p:nvSpPr>
          <p:cNvPr id="45" name="Rectangle 44">
            <a:extLst>
              <a:ext uri="{FF2B5EF4-FFF2-40B4-BE49-F238E27FC236}">
                <a16:creationId xmlns:a16="http://schemas.microsoft.com/office/drawing/2014/main" id="{DF737BB4-6553-47A8-893F-178A10C6B6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1" name="Content Placeholder 2">
            <a:extLst>
              <a:ext uri="{FF2B5EF4-FFF2-40B4-BE49-F238E27FC236}">
                <a16:creationId xmlns:a16="http://schemas.microsoft.com/office/drawing/2014/main" id="{2F422CAB-FB36-F8A3-2D1B-2991CDEFE5AF}"/>
              </a:ext>
            </a:extLst>
          </p:cNvPr>
          <p:cNvSpPr>
            <a:spLocks noGrp="1"/>
          </p:cNvSpPr>
          <p:nvPr>
            <p:ph idx="1"/>
          </p:nvPr>
        </p:nvSpPr>
        <p:spPr>
          <a:xfrm>
            <a:off x="5329969" y="647750"/>
            <a:ext cx="5850936" cy="5571066"/>
          </a:xfrm>
        </p:spPr>
        <p:txBody>
          <a:bodyPr vert="horz" lIns="91440" tIns="45720" rIns="91440" bIns="45720" rtlCol="0" anchor="ctr">
            <a:normAutofit lnSpcReduction="10000"/>
          </a:bodyPr>
          <a:lstStyle/>
          <a:p>
            <a:pPr marL="344170" indent="-344170">
              <a:lnSpc>
                <a:spcPct val="110000"/>
              </a:lnSpc>
            </a:pPr>
            <a:r>
              <a:rPr lang="en-US" sz="1500" dirty="0"/>
              <a:t>Grant Award Process</a:t>
            </a:r>
            <a:endParaRPr lang="en-US" sz="1500" dirty="0">
              <a:cs typeface="Arial"/>
            </a:endParaRPr>
          </a:p>
          <a:p>
            <a:pPr marL="795020" lvl="1" indent="-337820">
              <a:lnSpc>
                <a:spcPct val="110000"/>
              </a:lnSpc>
            </a:pPr>
            <a:r>
              <a:rPr lang="en-US" sz="1500" dirty="0"/>
              <a:t>Complete an Environmental Review (24 CFR 578.31)</a:t>
            </a:r>
            <a:endParaRPr lang="en-US" sz="1500" dirty="0">
              <a:cs typeface="Arial"/>
            </a:endParaRPr>
          </a:p>
          <a:p>
            <a:pPr marL="795020" lvl="1" indent="-337820">
              <a:lnSpc>
                <a:spcPct val="110000"/>
              </a:lnSpc>
            </a:pPr>
            <a:r>
              <a:rPr lang="en-US" sz="1500" dirty="0"/>
              <a:t>Maintain complete, up-to-date written records and procedures for each CoC Program-funded project.</a:t>
            </a:r>
            <a:endParaRPr lang="en-US" sz="1500" dirty="0">
              <a:cs typeface="Arial"/>
            </a:endParaRPr>
          </a:p>
          <a:p>
            <a:pPr marL="795020" lvl="1" indent="-337820">
              <a:lnSpc>
                <a:spcPct val="110000"/>
              </a:lnSpc>
            </a:pPr>
            <a:r>
              <a:rPr lang="en-US" sz="1500" dirty="0"/>
              <a:t>Documentation of financial feasibility</a:t>
            </a:r>
            <a:endParaRPr lang="en-US" sz="1500" dirty="0">
              <a:cs typeface="Arial"/>
            </a:endParaRPr>
          </a:p>
          <a:p>
            <a:pPr marL="795020" lvl="1" indent="-337820">
              <a:lnSpc>
                <a:spcPct val="110000"/>
              </a:lnSpc>
            </a:pPr>
            <a:r>
              <a:rPr lang="en-US" sz="1500" dirty="0"/>
              <a:t>Documentation of meeting Match requirements</a:t>
            </a:r>
            <a:endParaRPr lang="en-US" sz="1500" dirty="0">
              <a:cs typeface="Arial"/>
            </a:endParaRPr>
          </a:p>
          <a:p>
            <a:pPr marL="344170" indent="-344170">
              <a:lnSpc>
                <a:spcPct val="110000"/>
              </a:lnSpc>
            </a:pPr>
            <a:r>
              <a:rPr lang="en-US" sz="1500" dirty="0"/>
              <a:t>Coordinated Entry (CE) Participation</a:t>
            </a:r>
            <a:endParaRPr lang="en-US" sz="1500" dirty="0">
              <a:cs typeface="Arial"/>
            </a:endParaRPr>
          </a:p>
          <a:p>
            <a:pPr marL="795020" lvl="1" indent="-337820">
              <a:lnSpc>
                <a:spcPct val="110000"/>
              </a:lnSpc>
            </a:pPr>
            <a:r>
              <a:rPr lang="en-US" sz="1500" dirty="0"/>
              <a:t>All CoC funded projects must receive their referrals via CE </a:t>
            </a:r>
            <a:endParaRPr lang="en-US" sz="1500" dirty="0">
              <a:cs typeface="Arial"/>
            </a:endParaRPr>
          </a:p>
          <a:p>
            <a:pPr marL="344170" indent="-344170">
              <a:lnSpc>
                <a:spcPct val="110000"/>
              </a:lnSpc>
            </a:pPr>
            <a:r>
              <a:rPr lang="en-US" sz="1500" dirty="0"/>
              <a:t>Homeless Management Information System (HMIS) or comparable database Participation</a:t>
            </a:r>
            <a:endParaRPr lang="en-US" sz="1500" dirty="0">
              <a:cs typeface="Arial"/>
            </a:endParaRPr>
          </a:p>
          <a:p>
            <a:pPr marL="795020" lvl="1" indent="-337820">
              <a:lnSpc>
                <a:spcPct val="110000"/>
              </a:lnSpc>
            </a:pPr>
            <a:r>
              <a:rPr lang="en-US" sz="1500" dirty="0"/>
              <a:t>Required to record all participation information</a:t>
            </a:r>
            <a:endParaRPr lang="en-US" sz="1500" dirty="0">
              <a:cs typeface="Arial"/>
            </a:endParaRPr>
          </a:p>
          <a:p>
            <a:pPr marL="795020" lvl="1" indent="-337820">
              <a:lnSpc>
                <a:spcPct val="110000"/>
              </a:lnSpc>
            </a:pPr>
            <a:r>
              <a:rPr lang="en-US" sz="1500" dirty="0"/>
              <a:t>You can record participation data elsewhere too, but you MUST record it in HMIS. </a:t>
            </a:r>
            <a:endParaRPr lang="en-US" sz="1500" dirty="0">
              <a:cs typeface="Arial"/>
            </a:endParaRPr>
          </a:p>
          <a:p>
            <a:pPr marL="344170" indent="-344170">
              <a:lnSpc>
                <a:spcPct val="110000"/>
              </a:lnSpc>
            </a:pPr>
            <a:r>
              <a:rPr lang="en-US" sz="1500" dirty="0"/>
              <a:t>Federal Reporting Requirements </a:t>
            </a:r>
            <a:endParaRPr lang="en-US" sz="1500" dirty="0">
              <a:cs typeface="Arial"/>
            </a:endParaRPr>
          </a:p>
          <a:p>
            <a:pPr marL="795020" lvl="1" indent="-337820">
              <a:lnSpc>
                <a:spcPct val="110000"/>
              </a:lnSpc>
            </a:pPr>
            <a:r>
              <a:rPr lang="en-US" sz="1500" dirty="0"/>
              <a:t>Annual Performance Report (APR)</a:t>
            </a:r>
            <a:endParaRPr lang="en-US" sz="1500" dirty="0">
              <a:cs typeface="Arial"/>
            </a:endParaRPr>
          </a:p>
        </p:txBody>
      </p:sp>
    </p:spTree>
    <p:extLst>
      <p:ext uri="{BB962C8B-B14F-4D97-AF65-F5344CB8AC3E}">
        <p14:creationId xmlns:p14="http://schemas.microsoft.com/office/powerpoint/2010/main" val="1162465549"/>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03A6DE93AED243886A8FB10108E316" ma:contentTypeVersion="15" ma:contentTypeDescription="Create a new document." ma:contentTypeScope="" ma:versionID="830487def37fc835410561795b598481">
  <xsd:schema xmlns:xsd="http://www.w3.org/2001/XMLSchema" xmlns:xs="http://www.w3.org/2001/XMLSchema" xmlns:p="http://schemas.microsoft.com/office/2006/metadata/properties" xmlns:ns2="95b222dd-818a-4299-93bf-f929b8a93c0d" xmlns:ns3="741fdb22-d715-4c58-a064-0c733cea0293" targetNamespace="http://schemas.microsoft.com/office/2006/metadata/properties" ma:root="true" ma:fieldsID="436fe4b0b56664e1c2a41be853ac6f71" ns2:_="" ns3:_="">
    <xsd:import namespace="95b222dd-818a-4299-93bf-f929b8a93c0d"/>
    <xsd:import namespace="741fdb22-d715-4c58-a064-0c733cea029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b222dd-818a-4299-93bf-f929b8a93c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19ea315f-cc38-436f-980b-dd86c5e80ccf"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1fdb22-d715-4c58-a064-0c733cea029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f27fb96d-6139-457a-9bd3-88991f8a6d4b}" ma:internalName="TaxCatchAll" ma:showField="CatchAllData" ma:web="741fdb22-d715-4c58-a064-0c733cea029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5b222dd-818a-4299-93bf-f929b8a93c0d">
      <Terms xmlns="http://schemas.microsoft.com/office/infopath/2007/PartnerControls"/>
    </lcf76f155ced4ddcb4097134ff3c332f>
    <TaxCatchAll xmlns="741fdb22-d715-4c58-a064-0c733cea029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4E6937-CC93-4508-9920-AEC68BA6BFC7}">
  <ds:schemaRefs>
    <ds:schemaRef ds:uri="741fdb22-d715-4c58-a064-0c733cea0293"/>
    <ds:schemaRef ds:uri="95b222dd-818a-4299-93bf-f929b8a93c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9191A55-7F1D-44F4-BF42-4FF4F4324CF5}">
  <ds:schemaRefs>
    <ds:schemaRef ds:uri="95b222dd-818a-4299-93bf-f929b8a93c0d"/>
    <ds:schemaRef ds:uri="http://schemas.openxmlformats.org/package/2006/metadata/core-properties"/>
    <ds:schemaRef ds:uri="http://purl.org/dc/dcmitype/"/>
    <ds:schemaRef ds:uri="http://schemas.microsoft.com/office/2006/metadata/properties"/>
    <ds:schemaRef ds:uri="http://purl.org/dc/elements/1.1/"/>
    <ds:schemaRef ds:uri="http://schemas.microsoft.com/office/infopath/2007/PartnerControls"/>
    <ds:schemaRef ds:uri="http://schemas.microsoft.com/office/2006/documentManagement/types"/>
    <ds:schemaRef ds:uri="741fdb22-d715-4c58-a064-0c733cea0293"/>
    <ds:schemaRef ds:uri="http://www.w3.org/XML/1998/namespace"/>
    <ds:schemaRef ds:uri="http://purl.org/dc/terms/"/>
  </ds:schemaRefs>
</ds:datastoreItem>
</file>

<file path=customXml/itemProps3.xml><?xml version="1.0" encoding="utf-8"?>
<ds:datastoreItem xmlns:ds="http://schemas.openxmlformats.org/officeDocument/2006/customXml" ds:itemID="{78F53F3F-68A7-4DD5-928E-49DBD03106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TM16401371[[fn=Atlas]]</Template>
  <TotalTime>0</TotalTime>
  <Words>4085</Words>
  <Application>Microsoft Office PowerPoint</Application>
  <PresentationFormat>Widescreen</PresentationFormat>
  <Paragraphs>239</Paragraphs>
  <Slides>38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Aptos</vt:lpstr>
      <vt:lpstr>Arial</vt:lpstr>
      <vt:lpstr>Calibri</vt:lpstr>
      <vt:lpstr>Corbel</vt:lpstr>
      <vt:lpstr>MS Shell Dlg 2</vt:lpstr>
      <vt:lpstr>Open Sans</vt:lpstr>
      <vt:lpstr>Wingdings</vt:lpstr>
      <vt:lpstr>Wingdings 3</vt:lpstr>
      <vt:lpstr>Madison</vt:lpstr>
      <vt:lpstr>FY 2026 CoC Competition and Youth Homeless Demonstration Program Grants  NOFO: NC-504 Information Session </vt:lpstr>
      <vt:lpstr>Agenda</vt:lpstr>
      <vt:lpstr>Collaborative Applicant/CoC Lead Team</vt:lpstr>
      <vt:lpstr>Collaborative Applicant roles, and responsibilities for NOFO</vt:lpstr>
      <vt:lpstr>FY 2026 HUD Goals and Objectives</vt:lpstr>
      <vt:lpstr>NOFO Funding</vt:lpstr>
      <vt:lpstr>NOFO Funding</vt:lpstr>
      <vt:lpstr>Who can apply?  (See page 9 of the FY 2026 NOFO for details)</vt:lpstr>
      <vt:lpstr>Grantee Requirements</vt:lpstr>
      <vt:lpstr>HUD Homeless Definitions</vt:lpstr>
      <vt:lpstr>Permanent Supportive Housing (PSH)   (See pages 40, 42, 66-68 of the FY 2026 NOFO for more details)</vt:lpstr>
      <vt:lpstr>Rapid Rehousing (RRH) (See pages 40, 42, 66-68 of the FY 2026 NOFO for more details) </vt:lpstr>
      <vt:lpstr>Transitional Housing (TH) (See pages 42 &amp; 63 of the FY 2026 NOFO for more details) </vt:lpstr>
      <vt:lpstr>Supportive Services Only- (SSO &amp; Stand Alone) (See pages 40, 64-65 in the FY 2026 NOFO for more details)</vt:lpstr>
      <vt:lpstr>Supportive Services Only-Coordinated Entry (SSO-CE)</vt:lpstr>
      <vt:lpstr>Homeless Management Information System (HMIS) (see pages 68 of the FY 2026 NOFO for more details)</vt:lpstr>
      <vt:lpstr>Domestic Violence Bonus (DV Bonus) (See page 91 of the FY 2026 NOFO for more details)</vt:lpstr>
      <vt:lpstr>Transition Grant Process (Renewal Applicants)</vt:lpstr>
      <vt:lpstr>Leasing</vt:lpstr>
      <vt:lpstr>Rental Assistance</vt:lpstr>
      <vt:lpstr>Supportive Services</vt:lpstr>
      <vt:lpstr>Administrative (up to 10% of the total budget) </vt:lpstr>
      <vt:lpstr>Operating Costs </vt:lpstr>
      <vt:lpstr>Homeless Management Information System (HMIS) </vt:lpstr>
      <vt:lpstr>CoC Match Requirements (see page 26 of the FY 2026 NOFO for more details) </vt:lpstr>
      <vt:lpstr>Documenting Match: Best Practices</vt:lpstr>
      <vt:lpstr>Remember: Match Requirements</vt:lpstr>
      <vt:lpstr>Overview of Local Process for NOFO Competition</vt:lpstr>
      <vt:lpstr>NC-504 Local Competition Process</vt:lpstr>
      <vt:lpstr>NC-504 Local Competition Process</vt:lpstr>
      <vt:lpstr>How to Access the Project Application</vt:lpstr>
      <vt:lpstr>How to Access the Project Application</vt:lpstr>
      <vt:lpstr>How to Access the Project Application</vt:lpstr>
      <vt:lpstr>Important Pages of the FY 2026 NOFO</vt:lpstr>
      <vt:lpstr>Important Dates for the FY 2026 HUD NOFO Local Competition</vt:lpstr>
      <vt:lpstr>Next Steps</vt:lpstr>
      <vt:lpstr>Important Links (shared during the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Lyons Legrande</dc:creator>
  <cp:lastModifiedBy>Maria Lyons Legrande</cp:lastModifiedBy>
  <cp:revision>7</cp:revision>
  <cp:lastPrinted>2026-05-21T13:43:20Z</cp:lastPrinted>
  <dcterms:created xsi:type="dcterms:W3CDTF">2025-11-14T21:59:03Z</dcterms:created>
  <dcterms:modified xsi:type="dcterms:W3CDTF">2026-06-18T17:21:03Z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0x0101004A03A6DE93AED243886A8FB10108E316</vt:lpwstr>
  </property>
  <property fmtid="{D5CDD505-2E9C-101B-9397-08002B2CF9AE}" pid="3" name="MediaServiceImageTags">
    <vt:lpwstr/>
  </property>
</Properties>
</file>