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3"/>
  </p:notesMasterIdLst>
  <p:sldIdLst>
    <p:sldId id="256" r:id="rId2"/>
    <p:sldId id="257" r:id="rId3"/>
    <p:sldId id="258" r:id="rId4"/>
    <p:sldId id="317" r:id="rId5"/>
    <p:sldId id="318" r:id="rId6"/>
    <p:sldId id="311" r:id="rId7"/>
    <p:sldId id="319" r:id="rId8"/>
    <p:sldId id="327" r:id="rId9"/>
    <p:sldId id="322" r:id="rId10"/>
    <p:sldId id="323" r:id="rId11"/>
    <p:sldId id="320" r:id="rId12"/>
    <p:sldId id="312" r:id="rId13"/>
    <p:sldId id="313" r:id="rId14"/>
    <p:sldId id="321" r:id="rId15"/>
    <p:sldId id="259" r:id="rId16"/>
    <p:sldId id="315" r:id="rId17"/>
    <p:sldId id="316" r:id="rId18"/>
    <p:sldId id="262" r:id="rId19"/>
    <p:sldId id="268" r:id="rId20"/>
    <p:sldId id="324" r:id="rId21"/>
    <p:sldId id="32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2913F-3BD7-40F9-B863-10800F6C69C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2B70CD8-CE8B-4F46-9D29-3B612B2F643C}">
      <dgm:prSet/>
      <dgm:spPr/>
      <dgm:t>
        <a:bodyPr/>
        <a:lstStyle/>
        <a:p>
          <a:r>
            <a:rPr lang="en-US" dirty="0"/>
            <a:t>MAABD-Medical Assistance to the Aged, Blind &amp; Disabled.</a:t>
          </a:r>
        </a:p>
      </dgm:t>
    </dgm:pt>
    <dgm:pt modelId="{772F3233-70D7-4D2C-AAD7-10ECF03A6CE2}" type="parTrans" cxnId="{F00C5B1C-1314-4F4E-921C-37C7FA6EFBB5}">
      <dgm:prSet/>
      <dgm:spPr/>
      <dgm:t>
        <a:bodyPr/>
        <a:lstStyle/>
        <a:p>
          <a:endParaRPr lang="en-US"/>
        </a:p>
      </dgm:t>
    </dgm:pt>
    <dgm:pt modelId="{81019255-87BF-43CA-99A3-0E96C3ED3F86}" type="sibTrans" cxnId="{F00C5B1C-1314-4F4E-921C-37C7FA6EFBB5}">
      <dgm:prSet/>
      <dgm:spPr/>
      <dgm:t>
        <a:bodyPr/>
        <a:lstStyle/>
        <a:p>
          <a:endParaRPr lang="en-US"/>
        </a:p>
      </dgm:t>
    </dgm:pt>
    <dgm:pt modelId="{38FB9EF3-2215-4177-BEB5-27367521F237}">
      <dgm:prSet/>
      <dgm:spPr/>
      <dgm:t>
        <a:bodyPr/>
        <a:lstStyle/>
        <a:p>
          <a:r>
            <a:rPr lang="en-US"/>
            <a:t>MQB- Medicare Qualified Beneficiary</a:t>
          </a:r>
        </a:p>
      </dgm:t>
    </dgm:pt>
    <dgm:pt modelId="{4227AC19-63FD-4219-A319-1F3B1F1D92F4}" type="parTrans" cxnId="{55199192-E57D-4A33-8916-4DC514B4EBC7}">
      <dgm:prSet/>
      <dgm:spPr/>
      <dgm:t>
        <a:bodyPr/>
        <a:lstStyle/>
        <a:p>
          <a:endParaRPr lang="en-US"/>
        </a:p>
      </dgm:t>
    </dgm:pt>
    <dgm:pt modelId="{64EBEC5E-8FCB-4E0D-87C0-35E1625EF8E8}" type="sibTrans" cxnId="{55199192-E57D-4A33-8916-4DC514B4EBC7}">
      <dgm:prSet/>
      <dgm:spPr/>
      <dgm:t>
        <a:bodyPr/>
        <a:lstStyle/>
        <a:p>
          <a:endParaRPr lang="en-US"/>
        </a:p>
      </dgm:t>
    </dgm:pt>
    <dgm:pt modelId="{49232959-F9E9-4958-8368-09038B0F9427}">
      <dgm:prSet/>
      <dgm:spPr/>
      <dgm:t>
        <a:bodyPr/>
        <a:lstStyle/>
        <a:p>
          <a:r>
            <a:rPr lang="en-US"/>
            <a:t>LTC-Long Term Care</a:t>
          </a:r>
        </a:p>
      </dgm:t>
    </dgm:pt>
    <dgm:pt modelId="{3915DCBA-D33E-4355-B4C0-7A69F82DCB3D}" type="parTrans" cxnId="{7B865710-E9AF-460D-9D44-4EEBA5ECB11E}">
      <dgm:prSet/>
      <dgm:spPr/>
      <dgm:t>
        <a:bodyPr/>
        <a:lstStyle/>
        <a:p>
          <a:endParaRPr lang="en-US"/>
        </a:p>
      </dgm:t>
    </dgm:pt>
    <dgm:pt modelId="{ACE10F02-ABA3-4D36-9C01-8A4D4775CAA7}" type="sibTrans" cxnId="{7B865710-E9AF-460D-9D44-4EEBA5ECB11E}">
      <dgm:prSet/>
      <dgm:spPr/>
      <dgm:t>
        <a:bodyPr/>
        <a:lstStyle/>
        <a:p>
          <a:endParaRPr lang="en-US"/>
        </a:p>
      </dgm:t>
    </dgm:pt>
    <dgm:pt modelId="{4EF237A6-52DA-49A9-9484-2643DA8449FA}">
      <dgm:prSet/>
      <dgm:spPr/>
      <dgm:t>
        <a:bodyPr/>
        <a:lstStyle/>
        <a:p>
          <a:r>
            <a:rPr lang="en-US"/>
            <a:t>CAP, PACE and Special Assistance</a:t>
          </a:r>
        </a:p>
      </dgm:t>
    </dgm:pt>
    <dgm:pt modelId="{4048D2B6-040A-43DA-AC5C-EC656ADC62C4}" type="parTrans" cxnId="{B2E92FAF-0F5A-45A4-BA81-8B58E3AE90E8}">
      <dgm:prSet/>
      <dgm:spPr/>
      <dgm:t>
        <a:bodyPr/>
        <a:lstStyle/>
        <a:p>
          <a:endParaRPr lang="en-US"/>
        </a:p>
      </dgm:t>
    </dgm:pt>
    <dgm:pt modelId="{9EB7428F-8A1E-446A-8DFD-E1585DC9EC49}" type="sibTrans" cxnId="{B2E92FAF-0F5A-45A4-BA81-8B58E3AE90E8}">
      <dgm:prSet/>
      <dgm:spPr/>
      <dgm:t>
        <a:bodyPr/>
        <a:lstStyle/>
        <a:p>
          <a:endParaRPr lang="en-US"/>
        </a:p>
      </dgm:t>
    </dgm:pt>
    <dgm:pt modelId="{C9176B80-63F9-4CE7-822F-E4C33648B689}">
      <dgm:prSet/>
      <dgm:spPr/>
      <dgm:t>
        <a:bodyPr/>
        <a:lstStyle/>
        <a:p>
          <a:r>
            <a:rPr lang="en-US" dirty="0"/>
            <a:t>HCWD-Health Coverage for Workers with Disabilities.</a:t>
          </a:r>
        </a:p>
      </dgm:t>
    </dgm:pt>
    <dgm:pt modelId="{804B398B-82A4-4975-81D4-658F90990F0A}" type="parTrans" cxnId="{C76A6E77-F010-4FED-AC41-09099357BBDC}">
      <dgm:prSet/>
      <dgm:spPr/>
      <dgm:t>
        <a:bodyPr/>
        <a:lstStyle/>
        <a:p>
          <a:endParaRPr lang="en-US"/>
        </a:p>
      </dgm:t>
    </dgm:pt>
    <dgm:pt modelId="{ACEF7BE0-77E6-402D-AB13-F16CB4F0C6DE}" type="sibTrans" cxnId="{C76A6E77-F010-4FED-AC41-09099357BBDC}">
      <dgm:prSet/>
      <dgm:spPr/>
      <dgm:t>
        <a:bodyPr/>
        <a:lstStyle/>
        <a:p>
          <a:endParaRPr lang="en-US"/>
        </a:p>
      </dgm:t>
    </dgm:pt>
    <dgm:pt modelId="{9247CEC8-0922-4349-B6D6-3009B9C2F1AE}" type="pres">
      <dgm:prSet presAssocID="{9C32913F-3BD7-40F9-B863-10800F6C69C1}" presName="linear" presStyleCnt="0">
        <dgm:presLayoutVars>
          <dgm:animLvl val="lvl"/>
          <dgm:resizeHandles val="exact"/>
        </dgm:presLayoutVars>
      </dgm:prSet>
      <dgm:spPr/>
    </dgm:pt>
    <dgm:pt modelId="{3C5D95DE-9C14-4F89-A327-40429E9057BC}" type="pres">
      <dgm:prSet presAssocID="{D2B70CD8-CE8B-4F46-9D29-3B612B2F643C}" presName="parentText" presStyleLbl="node1" presStyleIdx="0" presStyleCnt="5">
        <dgm:presLayoutVars>
          <dgm:chMax val="0"/>
          <dgm:bulletEnabled val="1"/>
        </dgm:presLayoutVars>
      </dgm:prSet>
      <dgm:spPr/>
    </dgm:pt>
    <dgm:pt modelId="{EA1DFC2C-A559-464C-B29B-AF83C45AA4DA}" type="pres">
      <dgm:prSet presAssocID="{81019255-87BF-43CA-99A3-0E96C3ED3F86}" presName="spacer" presStyleCnt="0"/>
      <dgm:spPr/>
    </dgm:pt>
    <dgm:pt modelId="{D322CEDC-0F9E-439C-A6C3-725875FBDDAD}" type="pres">
      <dgm:prSet presAssocID="{C9176B80-63F9-4CE7-822F-E4C33648B689}" presName="parentText" presStyleLbl="node1" presStyleIdx="1" presStyleCnt="5">
        <dgm:presLayoutVars>
          <dgm:chMax val="0"/>
          <dgm:bulletEnabled val="1"/>
        </dgm:presLayoutVars>
      </dgm:prSet>
      <dgm:spPr/>
    </dgm:pt>
    <dgm:pt modelId="{75CA687D-D84E-47B3-BB8C-C5D231515DC2}" type="pres">
      <dgm:prSet presAssocID="{ACEF7BE0-77E6-402D-AB13-F16CB4F0C6DE}" presName="spacer" presStyleCnt="0"/>
      <dgm:spPr/>
    </dgm:pt>
    <dgm:pt modelId="{5B0AFE51-AAF7-47A3-8E47-667549FECBEF}" type="pres">
      <dgm:prSet presAssocID="{38FB9EF3-2215-4177-BEB5-27367521F237}" presName="parentText" presStyleLbl="node1" presStyleIdx="2" presStyleCnt="5">
        <dgm:presLayoutVars>
          <dgm:chMax val="0"/>
          <dgm:bulletEnabled val="1"/>
        </dgm:presLayoutVars>
      </dgm:prSet>
      <dgm:spPr/>
    </dgm:pt>
    <dgm:pt modelId="{A5B0EDB7-4EE1-4CF6-9BBD-40D4304C87EF}" type="pres">
      <dgm:prSet presAssocID="{64EBEC5E-8FCB-4E0D-87C0-35E1625EF8E8}" presName="spacer" presStyleCnt="0"/>
      <dgm:spPr/>
    </dgm:pt>
    <dgm:pt modelId="{93232416-9155-445D-B23B-BE5FC24436AF}" type="pres">
      <dgm:prSet presAssocID="{49232959-F9E9-4958-8368-09038B0F9427}" presName="parentText" presStyleLbl="node1" presStyleIdx="3" presStyleCnt="5">
        <dgm:presLayoutVars>
          <dgm:chMax val="0"/>
          <dgm:bulletEnabled val="1"/>
        </dgm:presLayoutVars>
      </dgm:prSet>
      <dgm:spPr/>
    </dgm:pt>
    <dgm:pt modelId="{6FAB43D2-23CF-44A7-A9E5-43606AD4F627}" type="pres">
      <dgm:prSet presAssocID="{ACE10F02-ABA3-4D36-9C01-8A4D4775CAA7}" presName="spacer" presStyleCnt="0"/>
      <dgm:spPr/>
    </dgm:pt>
    <dgm:pt modelId="{A36E6615-71D3-4F2C-984C-F88B68C5B6FC}" type="pres">
      <dgm:prSet presAssocID="{4EF237A6-52DA-49A9-9484-2643DA8449FA}" presName="parentText" presStyleLbl="node1" presStyleIdx="4" presStyleCnt="5">
        <dgm:presLayoutVars>
          <dgm:chMax val="0"/>
          <dgm:bulletEnabled val="1"/>
        </dgm:presLayoutVars>
      </dgm:prSet>
      <dgm:spPr/>
    </dgm:pt>
  </dgm:ptLst>
  <dgm:cxnLst>
    <dgm:cxn modelId="{7B865710-E9AF-460D-9D44-4EEBA5ECB11E}" srcId="{9C32913F-3BD7-40F9-B863-10800F6C69C1}" destId="{49232959-F9E9-4958-8368-09038B0F9427}" srcOrd="3" destOrd="0" parTransId="{3915DCBA-D33E-4355-B4C0-7A69F82DCB3D}" sibTransId="{ACE10F02-ABA3-4D36-9C01-8A4D4775CAA7}"/>
    <dgm:cxn modelId="{8E08D715-32DF-49D2-9FFF-3E2D0D0BBCD3}" type="presOf" srcId="{C9176B80-63F9-4CE7-822F-E4C33648B689}" destId="{D322CEDC-0F9E-439C-A6C3-725875FBDDAD}" srcOrd="0" destOrd="0" presId="urn:microsoft.com/office/officeart/2005/8/layout/vList2"/>
    <dgm:cxn modelId="{F00C5B1C-1314-4F4E-921C-37C7FA6EFBB5}" srcId="{9C32913F-3BD7-40F9-B863-10800F6C69C1}" destId="{D2B70CD8-CE8B-4F46-9D29-3B612B2F643C}" srcOrd="0" destOrd="0" parTransId="{772F3233-70D7-4D2C-AAD7-10ECF03A6CE2}" sibTransId="{81019255-87BF-43CA-99A3-0E96C3ED3F86}"/>
    <dgm:cxn modelId="{D9B43363-2D4E-4C32-A184-45E0F993DDD8}" type="presOf" srcId="{9C32913F-3BD7-40F9-B863-10800F6C69C1}" destId="{9247CEC8-0922-4349-B6D6-3009B9C2F1AE}" srcOrd="0" destOrd="0" presId="urn:microsoft.com/office/officeart/2005/8/layout/vList2"/>
    <dgm:cxn modelId="{C80BFB4F-DAE1-4AFC-82C5-EA320FED6EE8}" type="presOf" srcId="{4EF237A6-52DA-49A9-9484-2643DA8449FA}" destId="{A36E6615-71D3-4F2C-984C-F88B68C5B6FC}" srcOrd="0" destOrd="0" presId="urn:microsoft.com/office/officeart/2005/8/layout/vList2"/>
    <dgm:cxn modelId="{C76A6E77-F010-4FED-AC41-09099357BBDC}" srcId="{9C32913F-3BD7-40F9-B863-10800F6C69C1}" destId="{C9176B80-63F9-4CE7-822F-E4C33648B689}" srcOrd="1" destOrd="0" parTransId="{804B398B-82A4-4975-81D4-658F90990F0A}" sibTransId="{ACEF7BE0-77E6-402D-AB13-F16CB4F0C6DE}"/>
    <dgm:cxn modelId="{668FF08E-3AE7-4543-9EC8-0F3A3DC956A3}" type="presOf" srcId="{38FB9EF3-2215-4177-BEB5-27367521F237}" destId="{5B0AFE51-AAF7-47A3-8E47-667549FECBEF}" srcOrd="0" destOrd="0" presId="urn:microsoft.com/office/officeart/2005/8/layout/vList2"/>
    <dgm:cxn modelId="{55199192-E57D-4A33-8916-4DC514B4EBC7}" srcId="{9C32913F-3BD7-40F9-B863-10800F6C69C1}" destId="{38FB9EF3-2215-4177-BEB5-27367521F237}" srcOrd="2" destOrd="0" parTransId="{4227AC19-63FD-4219-A319-1F3B1F1D92F4}" sibTransId="{64EBEC5E-8FCB-4E0D-87C0-35E1625EF8E8}"/>
    <dgm:cxn modelId="{71E67FAD-8AE1-4BE4-BE41-C62A8773AD36}" type="presOf" srcId="{49232959-F9E9-4958-8368-09038B0F9427}" destId="{93232416-9155-445D-B23B-BE5FC24436AF}" srcOrd="0" destOrd="0" presId="urn:microsoft.com/office/officeart/2005/8/layout/vList2"/>
    <dgm:cxn modelId="{B2E92FAF-0F5A-45A4-BA81-8B58E3AE90E8}" srcId="{9C32913F-3BD7-40F9-B863-10800F6C69C1}" destId="{4EF237A6-52DA-49A9-9484-2643DA8449FA}" srcOrd="4" destOrd="0" parTransId="{4048D2B6-040A-43DA-AC5C-EC656ADC62C4}" sibTransId="{9EB7428F-8A1E-446A-8DFD-E1585DC9EC49}"/>
    <dgm:cxn modelId="{F74A0BC4-5BC5-4592-82E8-36AB7C96B7CD}" type="presOf" srcId="{D2B70CD8-CE8B-4F46-9D29-3B612B2F643C}" destId="{3C5D95DE-9C14-4F89-A327-40429E9057BC}" srcOrd="0" destOrd="0" presId="urn:microsoft.com/office/officeart/2005/8/layout/vList2"/>
    <dgm:cxn modelId="{61A31F61-381F-43EE-9C37-99BAA13D1BEB}" type="presParOf" srcId="{9247CEC8-0922-4349-B6D6-3009B9C2F1AE}" destId="{3C5D95DE-9C14-4F89-A327-40429E9057BC}" srcOrd="0" destOrd="0" presId="urn:microsoft.com/office/officeart/2005/8/layout/vList2"/>
    <dgm:cxn modelId="{EE821E35-AD3B-41DD-973C-C371C7E909AB}" type="presParOf" srcId="{9247CEC8-0922-4349-B6D6-3009B9C2F1AE}" destId="{EA1DFC2C-A559-464C-B29B-AF83C45AA4DA}" srcOrd="1" destOrd="0" presId="urn:microsoft.com/office/officeart/2005/8/layout/vList2"/>
    <dgm:cxn modelId="{9946FBCC-26CC-46BA-9D14-406B374FFEF0}" type="presParOf" srcId="{9247CEC8-0922-4349-B6D6-3009B9C2F1AE}" destId="{D322CEDC-0F9E-439C-A6C3-725875FBDDAD}" srcOrd="2" destOrd="0" presId="urn:microsoft.com/office/officeart/2005/8/layout/vList2"/>
    <dgm:cxn modelId="{6434D68A-D454-410B-AFE2-A38ED4BAAD65}" type="presParOf" srcId="{9247CEC8-0922-4349-B6D6-3009B9C2F1AE}" destId="{75CA687D-D84E-47B3-BB8C-C5D231515DC2}" srcOrd="3" destOrd="0" presId="urn:microsoft.com/office/officeart/2005/8/layout/vList2"/>
    <dgm:cxn modelId="{983DC43B-02C9-4722-9D20-7C8F90D7467A}" type="presParOf" srcId="{9247CEC8-0922-4349-B6D6-3009B9C2F1AE}" destId="{5B0AFE51-AAF7-47A3-8E47-667549FECBEF}" srcOrd="4" destOrd="0" presId="urn:microsoft.com/office/officeart/2005/8/layout/vList2"/>
    <dgm:cxn modelId="{835C1E09-9357-400B-9C7C-A4DFDD837BB7}" type="presParOf" srcId="{9247CEC8-0922-4349-B6D6-3009B9C2F1AE}" destId="{A5B0EDB7-4EE1-4CF6-9BBD-40D4304C87EF}" srcOrd="5" destOrd="0" presId="urn:microsoft.com/office/officeart/2005/8/layout/vList2"/>
    <dgm:cxn modelId="{37677AC4-47F5-415B-B66B-AB7C5E18C0D6}" type="presParOf" srcId="{9247CEC8-0922-4349-B6D6-3009B9C2F1AE}" destId="{93232416-9155-445D-B23B-BE5FC24436AF}" srcOrd="6" destOrd="0" presId="urn:microsoft.com/office/officeart/2005/8/layout/vList2"/>
    <dgm:cxn modelId="{679C95B4-CA0A-4418-A724-6AE1A4E6D878}" type="presParOf" srcId="{9247CEC8-0922-4349-B6D6-3009B9C2F1AE}" destId="{6FAB43D2-23CF-44A7-A9E5-43606AD4F627}" srcOrd="7" destOrd="0" presId="urn:microsoft.com/office/officeart/2005/8/layout/vList2"/>
    <dgm:cxn modelId="{6F1EF8DE-4722-403B-AB50-0C7FC4331533}" type="presParOf" srcId="{9247CEC8-0922-4349-B6D6-3009B9C2F1AE}" destId="{A36E6615-71D3-4F2C-984C-F88B68C5B6F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4B2D9-24E7-481D-A563-0BFFCA88D18B}"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3D5EC28F-C084-4A29-AFC0-119446704545}">
      <dgm:prSet/>
      <dgm:spPr/>
      <dgm:t>
        <a:bodyPr/>
        <a:lstStyle/>
        <a:p>
          <a:r>
            <a:rPr lang="en-US" dirty="0"/>
            <a:t>North Carolina Driver License/ID</a:t>
          </a:r>
        </a:p>
      </dgm:t>
    </dgm:pt>
    <dgm:pt modelId="{A0ED8D26-0AAB-4E33-9751-D28E9B70EE29}" type="parTrans" cxnId="{A574D9EB-C041-4F64-BFA7-1C287D2749DA}">
      <dgm:prSet/>
      <dgm:spPr/>
      <dgm:t>
        <a:bodyPr/>
        <a:lstStyle/>
        <a:p>
          <a:endParaRPr lang="en-US"/>
        </a:p>
      </dgm:t>
    </dgm:pt>
    <dgm:pt modelId="{9FEAE178-6E15-4506-8F8C-4DE1799123CB}" type="sibTrans" cxnId="{A574D9EB-C041-4F64-BFA7-1C287D2749DA}">
      <dgm:prSet/>
      <dgm:spPr/>
      <dgm:t>
        <a:bodyPr/>
        <a:lstStyle/>
        <a:p>
          <a:endParaRPr lang="en-US"/>
        </a:p>
      </dgm:t>
    </dgm:pt>
    <dgm:pt modelId="{37E54EC0-6BDB-4732-8E04-5A5F63F07DF0}">
      <dgm:prSet/>
      <dgm:spPr/>
      <dgm:t>
        <a:bodyPr/>
        <a:lstStyle/>
        <a:p>
          <a:r>
            <a:rPr lang="en-US"/>
            <a:t>Rent/Lease Statement</a:t>
          </a:r>
        </a:p>
      </dgm:t>
    </dgm:pt>
    <dgm:pt modelId="{900C1E44-06F2-4374-BE37-D495AA83D636}" type="parTrans" cxnId="{51458558-51D8-461C-987E-3637684A6555}">
      <dgm:prSet/>
      <dgm:spPr/>
      <dgm:t>
        <a:bodyPr/>
        <a:lstStyle/>
        <a:p>
          <a:endParaRPr lang="en-US"/>
        </a:p>
      </dgm:t>
    </dgm:pt>
    <dgm:pt modelId="{B24692E9-CB53-44FE-9643-2D29977CB6B1}" type="sibTrans" cxnId="{51458558-51D8-461C-987E-3637684A6555}">
      <dgm:prSet/>
      <dgm:spPr/>
      <dgm:t>
        <a:bodyPr/>
        <a:lstStyle/>
        <a:p>
          <a:endParaRPr lang="en-US"/>
        </a:p>
      </dgm:t>
    </dgm:pt>
    <dgm:pt modelId="{1E13032F-A065-48FE-86F1-27319ACD5170}">
      <dgm:prSet/>
      <dgm:spPr/>
      <dgm:t>
        <a:bodyPr/>
        <a:lstStyle/>
        <a:p>
          <a:r>
            <a:rPr lang="en-US" dirty="0"/>
            <a:t>Paystubs</a:t>
          </a:r>
        </a:p>
      </dgm:t>
    </dgm:pt>
    <dgm:pt modelId="{74BCB8CF-F14A-44E2-9026-D088B239FC3C}" type="parTrans" cxnId="{526E39DF-112B-40BE-8918-A4434A004503}">
      <dgm:prSet/>
      <dgm:spPr/>
      <dgm:t>
        <a:bodyPr/>
        <a:lstStyle/>
        <a:p>
          <a:endParaRPr lang="en-US"/>
        </a:p>
      </dgm:t>
    </dgm:pt>
    <dgm:pt modelId="{26F03BF1-CAF2-4AEA-B45E-B875E3C19CB0}" type="sibTrans" cxnId="{526E39DF-112B-40BE-8918-A4434A004503}">
      <dgm:prSet/>
      <dgm:spPr/>
      <dgm:t>
        <a:bodyPr/>
        <a:lstStyle/>
        <a:p>
          <a:endParaRPr lang="en-US"/>
        </a:p>
      </dgm:t>
    </dgm:pt>
    <dgm:pt modelId="{FE26ADFF-0179-4B1B-8487-CEA0DAE9357A}">
      <dgm:prSet/>
      <dgm:spPr/>
      <dgm:t>
        <a:bodyPr/>
        <a:lstStyle/>
        <a:p>
          <a:r>
            <a:rPr lang="en-US" dirty="0"/>
            <a:t>Social Security Card</a:t>
          </a:r>
        </a:p>
      </dgm:t>
    </dgm:pt>
    <dgm:pt modelId="{341E6C6D-9C51-4EA2-A37D-FE90AE32363F}" type="parTrans" cxnId="{6488BB74-182F-434F-9BB2-5EF48D989AD6}">
      <dgm:prSet/>
      <dgm:spPr/>
      <dgm:t>
        <a:bodyPr/>
        <a:lstStyle/>
        <a:p>
          <a:endParaRPr lang="en-US"/>
        </a:p>
      </dgm:t>
    </dgm:pt>
    <dgm:pt modelId="{83B7DB07-29D7-4232-8DE6-01B07A83609D}" type="sibTrans" cxnId="{6488BB74-182F-434F-9BB2-5EF48D989AD6}">
      <dgm:prSet/>
      <dgm:spPr/>
      <dgm:t>
        <a:bodyPr/>
        <a:lstStyle/>
        <a:p>
          <a:endParaRPr lang="en-US"/>
        </a:p>
      </dgm:t>
    </dgm:pt>
    <dgm:pt modelId="{D11B2AEF-17DD-45D2-A87A-07BBA4F3F39C}">
      <dgm:prSet/>
      <dgm:spPr/>
      <dgm:t>
        <a:bodyPr/>
        <a:lstStyle/>
        <a:p>
          <a:r>
            <a:rPr lang="en-US" dirty="0"/>
            <a:t>Voter Registration Card</a:t>
          </a:r>
        </a:p>
      </dgm:t>
    </dgm:pt>
    <dgm:pt modelId="{22269E96-A0E6-403B-9ACB-58E80DF3A4AF}" type="parTrans" cxnId="{98AF09FE-BFE4-4B11-B027-E302A75F3143}">
      <dgm:prSet/>
      <dgm:spPr/>
      <dgm:t>
        <a:bodyPr/>
        <a:lstStyle/>
        <a:p>
          <a:endParaRPr lang="en-US"/>
        </a:p>
      </dgm:t>
    </dgm:pt>
    <dgm:pt modelId="{5B446F36-988C-4F5F-BDE9-2033A0166B83}" type="sibTrans" cxnId="{98AF09FE-BFE4-4B11-B027-E302A75F3143}">
      <dgm:prSet/>
      <dgm:spPr/>
      <dgm:t>
        <a:bodyPr/>
        <a:lstStyle/>
        <a:p>
          <a:endParaRPr lang="en-US"/>
        </a:p>
      </dgm:t>
    </dgm:pt>
    <dgm:pt modelId="{8DE41341-AC7B-47CF-A7E0-A0A4CBE06BC7}">
      <dgm:prSet/>
      <dgm:spPr/>
      <dgm:t>
        <a:bodyPr/>
        <a:lstStyle/>
        <a:p>
          <a:r>
            <a:rPr lang="en-US" dirty="0"/>
            <a:t>Birth Certificate/</a:t>
          </a:r>
          <a:r>
            <a:rPr lang="en-US" dirty="0" err="1"/>
            <a:t>LPR</a:t>
          </a:r>
          <a:r>
            <a:rPr lang="en-US" dirty="0"/>
            <a:t> Card</a:t>
          </a:r>
        </a:p>
      </dgm:t>
    </dgm:pt>
    <dgm:pt modelId="{A557F8C2-8779-425F-935B-C3701BD82304}" type="parTrans" cxnId="{1722CE63-82AC-4E51-AFA7-CE830B26615A}">
      <dgm:prSet/>
      <dgm:spPr/>
      <dgm:t>
        <a:bodyPr/>
        <a:lstStyle/>
        <a:p>
          <a:endParaRPr lang="en-US"/>
        </a:p>
      </dgm:t>
    </dgm:pt>
    <dgm:pt modelId="{26A35B63-6BF6-4EA1-9CB0-F07FC92602A7}" type="sibTrans" cxnId="{1722CE63-82AC-4E51-AFA7-CE830B26615A}">
      <dgm:prSet/>
      <dgm:spPr/>
      <dgm:t>
        <a:bodyPr/>
        <a:lstStyle/>
        <a:p>
          <a:endParaRPr lang="en-US"/>
        </a:p>
      </dgm:t>
    </dgm:pt>
    <dgm:pt modelId="{3A193FCF-9232-43AE-B27B-A594A6FDD6B3}">
      <dgm:prSet/>
      <dgm:spPr/>
      <dgm:t>
        <a:bodyPr/>
        <a:lstStyle/>
        <a:p>
          <a:r>
            <a:rPr lang="en-US" dirty="0"/>
            <a:t>Bank Statements</a:t>
          </a:r>
        </a:p>
      </dgm:t>
    </dgm:pt>
    <dgm:pt modelId="{7A3FFA8F-400B-497A-8D1E-0DA57BAA7F97}" type="parTrans" cxnId="{F09770B9-B842-4FA3-A37D-ACF64C661381}">
      <dgm:prSet/>
      <dgm:spPr/>
      <dgm:t>
        <a:bodyPr/>
        <a:lstStyle/>
        <a:p>
          <a:endParaRPr lang="en-US"/>
        </a:p>
      </dgm:t>
    </dgm:pt>
    <dgm:pt modelId="{182F8BE1-D1E4-46FC-83D8-AC3D87FFF5AC}" type="sibTrans" cxnId="{F09770B9-B842-4FA3-A37D-ACF64C661381}">
      <dgm:prSet/>
      <dgm:spPr/>
      <dgm:t>
        <a:bodyPr/>
        <a:lstStyle/>
        <a:p>
          <a:endParaRPr lang="en-US"/>
        </a:p>
      </dgm:t>
    </dgm:pt>
    <dgm:pt modelId="{1D1AB529-5FE6-4445-8416-D71188EC1679}">
      <dgm:prSet/>
      <dgm:spPr/>
      <dgm:t>
        <a:bodyPr/>
        <a:lstStyle/>
        <a:p>
          <a:r>
            <a:rPr lang="en-US" dirty="0"/>
            <a:t>Other benefits that require verification.</a:t>
          </a:r>
        </a:p>
      </dgm:t>
    </dgm:pt>
    <dgm:pt modelId="{D796F98C-99E1-48B2-A309-B8CFD78D1AC2}" type="parTrans" cxnId="{CA726A56-F67B-4A62-9260-A9A1A34CFA5B}">
      <dgm:prSet/>
      <dgm:spPr/>
      <dgm:t>
        <a:bodyPr/>
        <a:lstStyle/>
        <a:p>
          <a:endParaRPr lang="en-US"/>
        </a:p>
      </dgm:t>
    </dgm:pt>
    <dgm:pt modelId="{543C5450-09B5-4A8B-965E-4914728E8059}" type="sibTrans" cxnId="{CA726A56-F67B-4A62-9260-A9A1A34CFA5B}">
      <dgm:prSet/>
      <dgm:spPr/>
      <dgm:t>
        <a:bodyPr/>
        <a:lstStyle/>
        <a:p>
          <a:endParaRPr lang="en-US"/>
        </a:p>
      </dgm:t>
    </dgm:pt>
    <dgm:pt modelId="{3AA5B2D3-A7C5-4470-9D0D-00680EF6DC14}" type="pres">
      <dgm:prSet presAssocID="{F114B2D9-24E7-481D-A563-0BFFCA88D18B}" presName="linear" presStyleCnt="0">
        <dgm:presLayoutVars>
          <dgm:animLvl val="lvl"/>
          <dgm:resizeHandles val="exact"/>
        </dgm:presLayoutVars>
      </dgm:prSet>
      <dgm:spPr/>
    </dgm:pt>
    <dgm:pt modelId="{43093C97-DF00-4D6C-B2EA-BDD60BFF63AB}" type="pres">
      <dgm:prSet presAssocID="{3D5EC28F-C084-4A29-AFC0-119446704545}" presName="parentText" presStyleLbl="node1" presStyleIdx="0" presStyleCnt="8">
        <dgm:presLayoutVars>
          <dgm:chMax val="0"/>
          <dgm:bulletEnabled val="1"/>
        </dgm:presLayoutVars>
      </dgm:prSet>
      <dgm:spPr/>
    </dgm:pt>
    <dgm:pt modelId="{1D2996CC-A42B-4D15-9C34-1C278CBFCE29}" type="pres">
      <dgm:prSet presAssocID="{9FEAE178-6E15-4506-8F8C-4DE1799123CB}" presName="spacer" presStyleCnt="0"/>
      <dgm:spPr/>
    </dgm:pt>
    <dgm:pt modelId="{9B38DAE5-EBA8-4872-A9A8-74180C4296C4}" type="pres">
      <dgm:prSet presAssocID="{37E54EC0-6BDB-4732-8E04-5A5F63F07DF0}" presName="parentText" presStyleLbl="node1" presStyleIdx="1" presStyleCnt="8">
        <dgm:presLayoutVars>
          <dgm:chMax val="0"/>
          <dgm:bulletEnabled val="1"/>
        </dgm:presLayoutVars>
      </dgm:prSet>
      <dgm:spPr/>
    </dgm:pt>
    <dgm:pt modelId="{DE31C176-5759-4B2A-929F-EA2548713F5B}" type="pres">
      <dgm:prSet presAssocID="{B24692E9-CB53-44FE-9643-2D29977CB6B1}" presName="spacer" presStyleCnt="0"/>
      <dgm:spPr/>
    </dgm:pt>
    <dgm:pt modelId="{2E5BBD42-2EFE-4AFB-839A-1F3636050DAE}" type="pres">
      <dgm:prSet presAssocID="{1E13032F-A065-48FE-86F1-27319ACD5170}" presName="parentText" presStyleLbl="node1" presStyleIdx="2" presStyleCnt="8">
        <dgm:presLayoutVars>
          <dgm:chMax val="0"/>
          <dgm:bulletEnabled val="1"/>
        </dgm:presLayoutVars>
      </dgm:prSet>
      <dgm:spPr/>
    </dgm:pt>
    <dgm:pt modelId="{33ED255E-141C-4B7B-9E6A-E0D32228C179}" type="pres">
      <dgm:prSet presAssocID="{26F03BF1-CAF2-4AEA-B45E-B875E3C19CB0}" presName="spacer" presStyleCnt="0"/>
      <dgm:spPr/>
    </dgm:pt>
    <dgm:pt modelId="{BA7F13D7-777C-467A-B604-3BAD0DBF94F3}" type="pres">
      <dgm:prSet presAssocID="{FE26ADFF-0179-4B1B-8487-CEA0DAE9357A}" presName="parentText" presStyleLbl="node1" presStyleIdx="3" presStyleCnt="8">
        <dgm:presLayoutVars>
          <dgm:chMax val="0"/>
          <dgm:bulletEnabled val="1"/>
        </dgm:presLayoutVars>
      </dgm:prSet>
      <dgm:spPr/>
    </dgm:pt>
    <dgm:pt modelId="{94A09AC9-E641-489F-AA8F-A4A443B45AFC}" type="pres">
      <dgm:prSet presAssocID="{83B7DB07-29D7-4232-8DE6-01B07A83609D}" presName="spacer" presStyleCnt="0"/>
      <dgm:spPr/>
    </dgm:pt>
    <dgm:pt modelId="{A8B6DFEC-975F-44D0-A73A-CB0BA9500C07}" type="pres">
      <dgm:prSet presAssocID="{D11B2AEF-17DD-45D2-A87A-07BBA4F3F39C}" presName="parentText" presStyleLbl="node1" presStyleIdx="4" presStyleCnt="8">
        <dgm:presLayoutVars>
          <dgm:chMax val="0"/>
          <dgm:bulletEnabled val="1"/>
        </dgm:presLayoutVars>
      </dgm:prSet>
      <dgm:spPr/>
    </dgm:pt>
    <dgm:pt modelId="{63EED230-6E3D-48A0-8AD1-3A124EC3733E}" type="pres">
      <dgm:prSet presAssocID="{5B446F36-988C-4F5F-BDE9-2033A0166B83}" presName="spacer" presStyleCnt="0"/>
      <dgm:spPr/>
    </dgm:pt>
    <dgm:pt modelId="{27295976-0556-46D0-A9F2-85975E6F04DC}" type="pres">
      <dgm:prSet presAssocID="{8DE41341-AC7B-47CF-A7E0-A0A4CBE06BC7}" presName="parentText" presStyleLbl="node1" presStyleIdx="5" presStyleCnt="8">
        <dgm:presLayoutVars>
          <dgm:chMax val="0"/>
          <dgm:bulletEnabled val="1"/>
        </dgm:presLayoutVars>
      </dgm:prSet>
      <dgm:spPr/>
    </dgm:pt>
    <dgm:pt modelId="{E156C087-618B-4698-9029-EC9F87BB1FAB}" type="pres">
      <dgm:prSet presAssocID="{26A35B63-6BF6-4EA1-9CB0-F07FC92602A7}" presName="spacer" presStyleCnt="0"/>
      <dgm:spPr/>
    </dgm:pt>
    <dgm:pt modelId="{87DBD08B-0EE9-4E52-A242-6AA4ADAF7327}" type="pres">
      <dgm:prSet presAssocID="{3A193FCF-9232-43AE-B27B-A594A6FDD6B3}" presName="parentText" presStyleLbl="node1" presStyleIdx="6" presStyleCnt="8">
        <dgm:presLayoutVars>
          <dgm:chMax val="0"/>
          <dgm:bulletEnabled val="1"/>
        </dgm:presLayoutVars>
      </dgm:prSet>
      <dgm:spPr/>
    </dgm:pt>
    <dgm:pt modelId="{EB4243A1-1925-4915-8F4D-2FA19E71E9B1}" type="pres">
      <dgm:prSet presAssocID="{182F8BE1-D1E4-46FC-83D8-AC3D87FFF5AC}" presName="spacer" presStyleCnt="0"/>
      <dgm:spPr/>
    </dgm:pt>
    <dgm:pt modelId="{94692100-4029-4CDE-88B9-7E2013FB06DC}" type="pres">
      <dgm:prSet presAssocID="{1D1AB529-5FE6-4445-8416-D71188EC1679}" presName="parentText" presStyleLbl="node1" presStyleIdx="7" presStyleCnt="8">
        <dgm:presLayoutVars>
          <dgm:chMax val="0"/>
          <dgm:bulletEnabled val="1"/>
        </dgm:presLayoutVars>
      </dgm:prSet>
      <dgm:spPr/>
    </dgm:pt>
  </dgm:ptLst>
  <dgm:cxnLst>
    <dgm:cxn modelId="{8F357D03-AB08-4114-8F88-17190250C146}" type="presOf" srcId="{8DE41341-AC7B-47CF-A7E0-A0A4CBE06BC7}" destId="{27295976-0556-46D0-A9F2-85975E6F04DC}" srcOrd="0" destOrd="0" presId="urn:microsoft.com/office/officeart/2005/8/layout/vList2"/>
    <dgm:cxn modelId="{93DE592B-A0CD-42E5-BB37-B1EC16964500}" type="presOf" srcId="{FE26ADFF-0179-4B1B-8487-CEA0DAE9357A}" destId="{BA7F13D7-777C-467A-B604-3BAD0DBF94F3}" srcOrd="0" destOrd="0" presId="urn:microsoft.com/office/officeart/2005/8/layout/vList2"/>
    <dgm:cxn modelId="{4CB87D3A-F1AF-43DB-91C1-F690A194AADB}" type="presOf" srcId="{3D5EC28F-C084-4A29-AFC0-119446704545}" destId="{43093C97-DF00-4D6C-B2EA-BDD60BFF63AB}" srcOrd="0" destOrd="0" presId="urn:microsoft.com/office/officeart/2005/8/layout/vList2"/>
    <dgm:cxn modelId="{1722CE63-82AC-4E51-AFA7-CE830B26615A}" srcId="{F114B2D9-24E7-481D-A563-0BFFCA88D18B}" destId="{8DE41341-AC7B-47CF-A7E0-A0A4CBE06BC7}" srcOrd="5" destOrd="0" parTransId="{A557F8C2-8779-425F-935B-C3701BD82304}" sibTransId="{26A35B63-6BF6-4EA1-9CB0-F07FC92602A7}"/>
    <dgm:cxn modelId="{8E841747-CE9E-467A-A8E6-5375F7475EFF}" type="presOf" srcId="{D11B2AEF-17DD-45D2-A87A-07BBA4F3F39C}" destId="{A8B6DFEC-975F-44D0-A73A-CB0BA9500C07}" srcOrd="0" destOrd="0" presId="urn:microsoft.com/office/officeart/2005/8/layout/vList2"/>
    <dgm:cxn modelId="{DC867673-2649-46A2-9D78-9F6C835C5A6E}" type="presOf" srcId="{F114B2D9-24E7-481D-A563-0BFFCA88D18B}" destId="{3AA5B2D3-A7C5-4470-9D0D-00680EF6DC14}" srcOrd="0" destOrd="0" presId="urn:microsoft.com/office/officeart/2005/8/layout/vList2"/>
    <dgm:cxn modelId="{6488BB74-182F-434F-9BB2-5EF48D989AD6}" srcId="{F114B2D9-24E7-481D-A563-0BFFCA88D18B}" destId="{FE26ADFF-0179-4B1B-8487-CEA0DAE9357A}" srcOrd="3" destOrd="0" parTransId="{341E6C6D-9C51-4EA2-A37D-FE90AE32363F}" sibTransId="{83B7DB07-29D7-4232-8DE6-01B07A83609D}"/>
    <dgm:cxn modelId="{CA726A56-F67B-4A62-9260-A9A1A34CFA5B}" srcId="{F114B2D9-24E7-481D-A563-0BFFCA88D18B}" destId="{1D1AB529-5FE6-4445-8416-D71188EC1679}" srcOrd="7" destOrd="0" parTransId="{D796F98C-99E1-48B2-A309-B8CFD78D1AC2}" sibTransId="{543C5450-09B5-4A8B-965E-4914728E8059}"/>
    <dgm:cxn modelId="{51458558-51D8-461C-987E-3637684A6555}" srcId="{F114B2D9-24E7-481D-A563-0BFFCA88D18B}" destId="{37E54EC0-6BDB-4732-8E04-5A5F63F07DF0}" srcOrd="1" destOrd="0" parTransId="{900C1E44-06F2-4374-BE37-D495AA83D636}" sibTransId="{B24692E9-CB53-44FE-9643-2D29977CB6B1}"/>
    <dgm:cxn modelId="{02C66783-E7E9-495D-99DE-DF877F252A02}" type="presOf" srcId="{1D1AB529-5FE6-4445-8416-D71188EC1679}" destId="{94692100-4029-4CDE-88B9-7E2013FB06DC}" srcOrd="0" destOrd="0" presId="urn:microsoft.com/office/officeart/2005/8/layout/vList2"/>
    <dgm:cxn modelId="{F51CDCB6-C109-4D2D-878B-E63E6CDFD5F7}" type="presOf" srcId="{3A193FCF-9232-43AE-B27B-A594A6FDD6B3}" destId="{87DBD08B-0EE9-4E52-A242-6AA4ADAF7327}" srcOrd="0" destOrd="0" presId="urn:microsoft.com/office/officeart/2005/8/layout/vList2"/>
    <dgm:cxn modelId="{F09770B9-B842-4FA3-A37D-ACF64C661381}" srcId="{F114B2D9-24E7-481D-A563-0BFFCA88D18B}" destId="{3A193FCF-9232-43AE-B27B-A594A6FDD6B3}" srcOrd="6" destOrd="0" parTransId="{7A3FFA8F-400B-497A-8D1E-0DA57BAA7F97}" sibTransId="{182F8BE1-D1E4-46FC-83D8-AC3D87FFF5AC}"/>
    <dgm:cxn modelId="{0D2676C6-2E93-4AB9-8A07-EE4C7328B694}" type="presOf" srcId="{37E54EC0-6BDB-4732-8E04-5A5F63F07DF0}" destId="{9B38DAE5-EBA8-4872-A9A8-74180C4296C4}" srcOrd="0" destOrd="0" presId="urn:microsoft.com/office/officeart/2005/8/layout/vList2"/>
    <dgm:cxn modelId="{526E39DF-112B-40BE-8918-A4434A004503}" srcId="{F114B2D9-24E7-481D-A563-0BFFCA88D18B}" destId="{1E13032F-A065-48FE-86F1-27319ACD5170}" srcOrd="2" destOrd="0" parTransId="{74BCB8CF-F14A-44E2-9026-D088B239FC3C}" sibTransId="{26F03BF1-CAF2-4AEA-B45E-B875E3C19CB0}"/>
    <dgm:cxn modelId="{A574D9EB-C041-4F64-BFA7-1C287D2749DA}" srcId="{F114B2D9-24E7-481D-A563-0BFFCA88D18B}" destId="{3D5EC28F-C084-4A29-AFC0-119446704545}" srcOrd="0" destOrd="0" parTransId="{A0ED8D26-0AAB-4E33-9751-D28E9B70EE29}" sibTransId="{9FEAE178-6E15-4506-8F8C-4DE1799123CB}"/>
    <dgm:cxn modelId="{6EDF28F6-6AC2-42B3-8FE5-CBC099F93122}" type="presOf" srcId="{1E13032F-A065-48FE-86F1-27319ACD5170}" destId="{2E5BBD42-2EFE-4AFB-839A-1F3636050DAE}" srcOrd="0" destOrd="0" presId="urn:microsoft.com/office/officeart/2005/8/layout/vList2"/>
    <dgm:cxn modelId="{98AF09FE-BFE4-4B11-B027-E302A75F3143}" srcId="{F114B2D9-24E7-481D-A563-0BFFCA88D18B}" destId="{D11B2AEF-17DD-45D2-A87A-07BBA4F3F39C}" srcOrd="4" destOrd="0" parTransId="{22269E96-A0E6-403B-9ACB-58E80DF3A4AF}" sibTransId="{5B446F36-988C-4F5F-BDE9-2033A0166B83}"/>
    <dgm:cxn modelId="{FD5536F1-B01D-44F9-A8B1-5AE7F1994A9A}" type="presParOf" srcId="{3AA5B2D3-A7C5-4470-9D0D-00680EF6DC14}" destId="{43093C97-DF00-4D6C-B2EA-BDD60BFF63AB}" srcOrd="0" destOrd="0" presId="urn:microsoft.com/office/officeart/2005/8/layout/vList2"/>
    <dgm:cxn modelId="{7885FD92-8F3B-49D0-BE44-D8D3EF694B56}" type="presParOf" srcId="{3AA5B2D3-A7C5-4470-9D0D-00680EF6DC14}" destId="{1D2996CC-A42B-4D15-9C34-1C278CBFCE29}" srcOrd="1" destOrd="0" presId="urn:microsoft.com/office/officeart/2005/8/layout/vList2"/>
    <dgm:cxn modelId="{9041B23E-2B84-46BB-B1D6-74D4BEC9E831}" type="presParOf" srcId="{3AA5B2D3-A7C5-4470-9D0D-00680EF6DC14}" destId="{9B38DAE5-EBA8-4872-A9A8-74180C4296C4}" srcOrd="2" destOrd="0" presId="urn:microsoft.com/office/officeart/2005/8/layout/vList2"/>
    <dgm:cxn modelId="{CDF2ABD3-BE96-4A0C-AD5B-1B5052894C8F}" type="presParOf" srcId="{3AA5B2D3-A7C5-4470-9D0D-00680EF6DC14}" destId="{DE31C176-5759-4B2A-929F-EA2548713F5B}" srcOrd="3" destOrd="0" presId="urn:microsoft.com/office/officeart/2005/8/layout/vList2"/>
    <dgm:cxn modelId="{F16A8B66-BB56-4741-AB17-998BC007FB55}" type="presParOf" srcId="{3AA5B2D3-A7C5-4470-9D0D-00680EF6DC14}" destId="{2E5BBD42-2EFE-4AFB-839A-1F3636050DAE}" srcOrd="4" destOrd="0" presId="urn:microsoft.com/office/officeart/2005/8/layout/vList2"/>
    <dgm:cxn modelId="{88C5925B-20F1-465E-81F8-E88436284D41}" type="presParOf" srcId="{3AA5B2D3-A7C5-4470-9D0D-00680EF6DC14}" destId="{33ED255E-141C-4B7B-9E6A-E0D32228C179}" srcOrd="5" destOrd="0" presId="urn:microsoft.com/office/officeart/2005/8/layout/vList2"/>
    <dgm:cxn modelId="{8087638C-5FD5-4869-A80E-7017FADE93E5}" type="presParOf" srcId="{3AA5B2D3-A7C5-4470-9D0D-00680EF6DC14}" destId="{BA7F13D7-777C-467A-B604-3BAD0DBF94F3}" srcOrd="6" destOrd="0" presId="urn:microsoft.com/office/officeart/2005/8/layout/vList2"/>
    <dgm:cxn modelId="{AB9E397C-8F69-4F74-A6BF-77836B7F52DE}" type="presParOf" srcId="{3AA5B2D3-A7C5-4470-9D0D-00680EF6DC14}" destId="{94A09AC9-E641-489F-AA8F-A4A443B45AFC}" srcOrd="7" destOrd="0" presId="urn:microsoft.com/office/officeart/2005/8/layout/vList2"/>
    <dgm:cxn modelId="{74200E15-D8D4-477E-A8B5-C78E09B6D5A0}" type="presParOf" srcId="{3AA5B2D3-A7C5-4470-9D0D-00680EF6DC14}" destId="{A8B6DFEC-975F-44D0-A73A-CB0BA9500C07}" srcOrd="8" destOrd="0" presId="urn:microsoft.com/office/officeart/2005/8/layout/vList2"/>
    <dgm:cxn modelId="{3A39FC7F-101A-45BF-8F82-D4EA2F86A229}" type="presParOf" srcId="{3AA5B2D3-A7C5-4470-9D0D-00680EF6DC14}" destId="{63EED230-6E3D-48A0-8AD1-3A124EC3733E}" srcOrd="9" destOrd="0" presId="urn:microsoft.com/office/officeart/2005/8/layout/vList2"/>
    <dgm:cxn modelId="{711C8D02-3179-4F31-B1F5-555D4FB6950F}" type="presParOf" srcId="{3AA5B2D3-A7C5-4470-9D0D-00680EF6DC14}" destId="{27295976-0556-46D0-A9F2-85975E6F04DC}" srcOrd="10" destOrd="0" presId="urn:microsoft.com/office/officeart/2005/8/layout/vList2"/>
    <dgm:cxn modelId="{3566C0B8-3814-4565-8ACD-95B4DE5996B3}" type="presParOf" srcId="{3AA5B2D3-A7C5-4470-9D0D-00680EF6DC14}" destId="{E156C087-618B-4698-9029-EC9F87BB1FAB}" srcOrd="11" destOrd="0" presId="urn:microsoft.com/office/officeart/2005/8/layout/vList2"/>
    <dgm:cxn modelId="{FE0DB332-8E8E-4223-9846-C633B5E9EE76}" type="presParOf" srcId="{3AA5B2D3-A7C5-4470-9D0D-00680EF6DC14}" destId="{87DBD08B-0EE9-4E52-A242-6AA4ADAF7327}" srcOrd="12" destOrd="0" presId="urn:microsoft.com/office/officeart/2005/8/layout/vList2"/>
    <dgm:cxn modelId="{909AE6A9-9E2F-4A36-886A-2C8334B10F2B}" type="presParOf" srcId="{3AA5B2D3-A7C5-4470-9D0D-00680EF6DC14}" destId="{EB4243A1-1925-4915-8F4D-2FA19E71E9B1}" srcOrd="13" destOrd="0" presId="urn:microsoft.com/office/officeart/2005/8/layout/vList2"/>
    <dgm:cxn modelId="{86F2663D-56D7-4511-80AD-CCEA82EBA069}" type="presParOf" srcId="{3AA5B2D3-A7C5-4470-9D0D-00680EF6DC14}" destId="{94692100-4029-4CDE-88B9-7E2013FB06D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A1684-8F05-4D54-B021-5199F164193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5FB8831-4D38-4854-883D-6B06BBCF42CA}">
      <dgm:prSet/>
      <dgm:spPr/>
      <dgm:t>
        <a:bodyPr/>
        <a:lstStyle/>
        <a:p>
          <a:r>
            <a:rPr lang="en-US"/>
            <a:t>NC FAST Documentation</a:t>
          </a:r>
        </a:p>
      </dgm:t>
    </dgm:pt>
    <dgm:pt modelId="{A14EE299-5A34-4622-A012-01E985790ADD}" type="parTrans" cxnId="{9F5C2582-80B1-40E7-8D93-960B46EE1661}">
      <dgm:prSet/>
      <dgm:spPr/>
      <dgm:t>
        <a:bodyPr/>
        <a:lstStyle/>
        <a:p>
          <a:endParaRPr lang="en-US"/>
        </a:p>
      </dgm:t>
    </dgm:pt>
    <dgm:pt modelId="{A7F41434-8725-4B75-9680-B40EE8ABC0EF}" type="sibTrans" cxnId="{9F5C2582-80B1-40E7-8D93-960B46EE1661}">
      <dgm:prSet/>
      <dgm:spPr/>
      <dgm:t>
        <a:bodyPr/>
        <a:lstStyle/>
        <a:p>
          <a:endParaRPr lang="en-US"/>
        </a:p>
      </dgm:t>
    </dgm:pt>
    <dgm:pt modelId="{97CB8ECC-A24E-4148-8C5C-51BE4A2EB864}">
      <dgm:prSet/>
      <dgm:spPr/>
      <dgm:t>
        <a:bodyPr/>
        <a:lstStyle/>
        <a:p>
          <a:r>
            <a:rPr lang="en-US"/>
            <a:t>Northwoods/Compass Pilot</a:t>
          </a:r>
        </a:p>
      </dgm:t>
    </dgm:pt>
    <dgm:pt modelId="{0550B6AD-E1DA-4E50-8C75-07CA27CEF745}" type="parTrans" cxnId="{BFE60B58-FC27-469F-B1FF-9736E86080B9}">
      <dgm:prSet/>
      <dgm:spPr/>
      <dgm:t>
        <a:bodyPr/>
        <a:lstStyle/>
        <a:p>
          <a:endParaRPr lang="en-US"/>
        </a:p>
      </dgm:t>
    </dgm:pt>
    <dgm:pt modelId="{4F15C10F-E143-43FC-A6FA-C157A3882944}" type="sibTrans" cxnId="{BFE60B58-FC27-469F-B1FF-9736E86080B9}">
      <dgm:prSet/>
      <dgm:spPr/>
      <dgm:t>
        <a:bodyPr/>
        <a:lstStyle/>
        <a:p>
          <a:endParaRPr lang="en-US"/>
        </a:p>
      </dgm:t>
    </dgm:pt>
    <dgm:pt modelId="{EDF45D79-74BA-4BCB-BEF7-5D7A3BE81BF4}">
      <dgm:prSet/>
      <dgm:spPr/>
      <dgm:t>
        <a:bodyPr/>
        <a:lstStyle/>
        <a:p>
          <a:r>
            <a:rPr lang="en-US" dirty="0"/>
            <a:t>Guilford County Property Tax Website</a:t>
          </a:r>
        </a:p>
      </dgm:t>
    </dgm:pt>
    <dgm:pt modelId="{5C29F0E3-2DDE-4040-8AAD-96B26564C6B9}" type="parTrans" cxnId="{21F53A09-76C2-4C64-A56E-082F080E3655}">
      <dgm:prSet/>
      <dgm:spPr/>
      <dgm:t>
        <a:bodyPr/>
        <a:lstStyle/>
        <a:p>
          <a:endParaRPr lang="en-US"/>
        </a:p>
      </dgm:t>
    </dgm:pt>
    <dgm:pt modelId="{5A64B117-E947-44B9-8232-9A4EDDAE692A}" type="sibTrans" cxnId="{21F53A09-76C2-4C64-A56E-082F080E3655}">
      <dgm:prSet/>
      <dgm:spPr/>
      <dgm:t>
        <a:bodyPr/>
        <a:lstStyle/>
        <a:p>
          <a:endParaRPr lang="en-US"/>
        </a:p>
      </dgm:t>
    </dgm:pt>
    <dgm:pt modelId="{B218B2AE-C2E9-417D-8370-B6C3D5FC7F58}">
      <dgm:prSet/>
      <dgm:spPr/>
      <dgm:t>
        <a:bodyPr/>
        <a:lstStyle/>
        <a:p>
          <a:r>
            <a:rPr lang="en-US" dirty="0"/>
            <a:t>North Carolina State Board of Elections</a:t>
          </a:r>
        </a:p>
      </dgm:t>
    </dgm:pt>
    <dgm:pt modelId="{2AEE29DD-F735-4BD3-96F1-7934282382FF}" type="parTrans" cxnId="{DB57625A-5D17-4176-AD6A-2FC47BED9C32}">
      <dgm:prSet/>
      <dgm:spPr/>
      <dgm:t>
        <a:bodyPr/>
        <a:lstStyle/>
        <a:p>
          <a:endParaRPr lang="en-US"/>
        </a:p>
      </dgm:t>
    </dgm:pt>
    <dgm:pt modelId="{292A7E77-CC2B-4CBD-A64B-AEAD43FB7027}" type="sibTrans" cxnId="{DB57625A-5D17-4176-AD6A-2FC47BED9C32}">
      <dgm:prSet/>
      <dgm:spPr/>
      <dgm:t>
        <a:bodyPr/>
        <a:lstStyle/>
        <a:p>
          <a:endParaRPr lang="en-US"/>
        </a:p>
      </dgm:t>
    </dgm:pt>
    <dgm:pt modelId="{F5E877C8-7E41-4B03-94F5-281093D54251}">
      <dgm:prSet/>
      <dgm:spPr/>
      <dgm:t>
        <a:bodyPr/>
        <a:lstStyle/>
        <a:p>
          <a:r>
            <a:rPr lang="en-US"/>
            <a:t>ONLINE VERIFICATION (OLV)</a:t>
          </a:r>
        </a:p>
      </dgm:t>
    </dgm:pt>
    <dgm:pt modelId="{CC461749-25CF-416A-8960-73ADC8D7C9A6}" type="parTrans" cxnId="{E648ABA7-8B2A-493E-97D3-AB219CFB97DB}">
      <dgm:prSet/>
      <dgm:spPr/>
      <dgm:t>
        <a:bodyPr/>
        <a:lstStyle/>
        <a:p>
          <a:endParaRPr lang="en-US"/>
        </a:p>
      </dgm:t>
    </dgm:pt>
    <dgm:pt modelId="{DD728CE3-ED27-4CFB-BFCC-EB72B741AD90}" type="sibTrans" cxnId="{E648ABA7-8B2A-493E-97D3-AB219CFB97DB}">
      <dgm:prSet/>
      <dgm:spPr/>
      <dgm:t>
        <a:bodyPr/>
        <a:lstStyle/>
        <a:p>
          <a:endParaRPr lang="en-US"/>
        </a:p>
      </dgm:t>
    </dgm:pt>
    <dgm:pt modelId="{BA8997B4-3DCD-4558-8D7A-3E747AC34D4C}">
      <dgm:prSet/>
      <dgm:spPr/>
      <dgm:t>
        <a:bodyPr/>
        <a:lstStyle/>
        <a:p>
          <a:r>
            <a:rPr lang="en-US"/>
            <a:t>ASSET VERIFICATION SYSTEM (AVS)</a:t>
          </a:r>
        </a:p>
      </dgm:t>
    </dgm:pt>
    <dgm:pt modelId="{672759A7-D51E-4139-8CB9-9C8338D68DDC}" type="parTrans" cxnId="{03FF2045-7E04-4B97-984C-1262A73705E5}">
      <dgm:prSet/>
      <dgm:spPr/>
      <dgm:t>
        <a:bodyPr/>
        <a:lstStyle/>
        <a:p>
          <a:endParaRPr lang="en-US"/>
        </a:p>
      </dgm:t>
    </dgm:pt>
    <dgm:pt modelId="{4652E112-437F-4CAE-8CC4-C01E1883C924}" type="sibTrans" cxnId="{03FF2045-7E04-4B97-984C-1262A73705E5}">
      <dgm:prSet/>
      <dgm:spPr/>
      <dgm:t>
        <a:bodyPr/>
        <a:lstStyle/>
        <a:p>
          <a:endParaRPr lang="en-US"/>
        </a:p>
      </dgm:t>
    </dgm:pt>
    <dgm:pt modelId="{C6A66154-B32B-41CE-9372-FF4027B1909C}">
      <dgm:prSet/>
      <dgm:spPr/>
      <dgm:t>
        <a:bodyPr/>
        <a:lstStyle/>
        <a:p>
          <a:r>
            <a:rPr lang="en-US"/>
            <a:t>The Work Number </a:t>
          </a:r>
        </a:p>
      </dgm:t>
    </dgm:pt>
    <dgm:pt modelId="{9D2C7DE5-09DF-4476-9440-259AAB9E5DD8}" type="parTrans" cxnId="{3BFD069B-3489-432E-8B18-0330601C0863}">
      <dgm:prSet/>
      <dgm:spPr/>
      <dgm:t>
        <a:bodyPr/>
        <a:lstStyle/>
        <a:p>
          <a:endParaRPr lang="en-US"/>
        </a:p>
      </dgm:t>
    </dgm:pt>
    <dgm:pt modelId="{9C467769-4A98-4D3A-9F31-F78F222AC460}" type="sibTrans" cxnId="{3BFD069B-3489-432E-8B18-0330601C0863}">
      <dgm:prSet/>
      <dgm:spPr/>
      <dgm:t>
        <a:bodyPr/>
        <a:lstStyle/>
        <a:p>
          <a:endParaRPr lang="en-US"/>
        </a:p>
      </dgm:t>
    </dgm:pt>
    <dgm:pt modelId="{9639C0C7-C97A-408E-AA8B-2A242A102F7D}">
      <dgm:prSet/>
      <dgm:spPr/>
      <dgm:t>
        <a:bodyPr/>
        <a:lstStyle/>
        <a:p>
          <a:r>
            <a:rPr lang="en-US"/>
            <a:t>SAVE</a:t>
          </a:r>
        </a:p>
      </dgm:t>
    </dgm:pt>
    <dgm:pt modelId="{9755BFF1-E9C5-4768-810B-DC2958A20499}" type="parTrans" cxnId="{9F61FC3A-BEE0-489A-A0A7-6B9D8B8E39D3}">
      <dgm:prSet/>
      <dgm:spPr/>
      <dgm:t>
        <a:bodyPr/>
        <a:lstStyle/>
        <a:p>
          <a:endParaRPr lang="en-US"/>
        </a:p>
      </dgm:t>
    </dgm:pt>
    <dgm:pt modelId="{0A3D0CE6-4F39-4507-90C6-8AB852E78D46}" type="sibTrans" cxnId="{9F61FC3A-BEE0-489A-A0A7-6B9D8B8E39D3}">
      <dgm:prSet/>
      <dgm:spPr/>
      <dgm:t>
        <a:bodyPr/>
        <a:lstStyle/>
        <a:p>
          <a:endParaRPr lang="en-US"/>
        </a:p>
      </dgm:t>
    </dgm:pt>
    <dgm:pt modelId="{E08F96E4-C250-484B-99FF-6248A036C4D5}" type="pres">
      <dgm:prSet presAssocID="{136A1684-8F05-4D54-B021-5199F164193D}" presName="linear" presStyleCnt="0">
        <dgm:presLayoutVars>
          <dgm:animLvl val="lvl"/>
          <dgm:resizeHandles val="exact"/>
        </dgm:presLayoutVars>
      </dgm:prSet>
      <dgm:spPr/>
    </dgm:pt>
    <dgm:pt modelId="{D283F186-3E8D-40F0-99E3-6DFE34FB1518}" type="pres">
      <dgm:prSet presAssocID="{65FB8831-4D38-4854-883D-6B06BBCF42CA}" presName="parentText" presStyleLbl="node1" presStyleIdx="0" presStyleCnt="8">
        <dgm:presLayoutVars>
          <dgm:chMax val="0"/>
          <dgm:bulletEnabled val="1"/>
        </dgm:presLayoutVars>
      </dgm:prSet>
      <dgm:spPr/>
    </dgm:pt>
    <dgm:pt modelId="{99221F09-019E-47A9-8935-E1431565209C}" type="pres">
      <dgm:prSet presAssocID="{A7F41434-8725-4B75-9680-B40EE8ABC0EF}" presName="spacer" presStyleCnt="0"/>
      <dgm:spPr/>
    </dgm:pt>
    <dgm:pt modelId="{FEBB4B18-268C-473D-B6B6-9A3A84BFDF55}" type="pres">
      <dgm:prSet presAssocID="{97CB8ECC-A24E-4148-8C5C-51BE4A2EB864}" presName="parentText" presStyleLbl="node1" presStyleIdx="1" presStyleCnt="8">
        <dgm:presLayoutVars>
          <dgm:chMax val="0"/>
          <dgm:bulletEnabled val="1"/>
        </dgm:presLayoutVars>
      </dgm:prSet>
      <dgm:spPr/>
    </dgm:pt>
    <dgm:pt modelId="{B069DCF3-FA60-48FA-897D-EF5C3C9CBF39}" type="pres">
      <dgm:prSet presAssocID="{4F15C10F-E143-43FC-A6FA-C157A3882944}" presName="spacer" presStyleCnt="0"/>
      <dgm:spPr/>
    </dgm:pt>
    <dgm:pt modelId="{3377939D-F584-4930-8BDA-BB768EDC4BE1}" type="pres">
      <dgm:prSet presAssocID="{EDF45D79-74BA-4BCB-BEF7-5D7A3BE81BF4}" presName="parentText" presStyleLbl="node1" presStyleIdx="2" presStyleCnt="8">
        <dgm:presLayoutVars>
          <dgm:chMax val="0"/>
          <dgm:bulletEnabled val="1"/>
        </dgm:presLayoutVars>
      </dgm:prSet>
      <dgm:spPr/>
    </dgm:pt>
    <dgm:pt modelId="{7DBB85A4-1288-4162-B5DF-62A21675AC33}" type="pres">
      <dgm:prSet presAssocID="{5A64B117-E947-44B9-8232-9A4EDDAE692A}" presName="spacer" presStyleCnt="0"/>
      <dgm:spPr/>
    </dgm:pt>
    <dgm:pt modelId="{4D3C5591-D090-4D5C-910B-1402303B7B24}" type="pres">
      <dgm:prSet presAssocID="{B218B2AE-C2E9-417D-8370-B6C3D5FC7F58}" presName="parentText" presStyleLbl="node1" presStyleIdx="3" presStyleCnt="8">
        <dgm:presLayoutVars>
          <dgm:chMax val="0"/>
          <dgm:bulletEnabled val="1"/>
        </dgm:presLayoutVars>
      </dgm:prSet>
      <dgm:spPr/>
    </dgm:pt>
    <dgm:pt modelId="{A30FF783-3222-4160-8657-D3377598E89A}" type="pres">
      <dgm:prSet presAssocID="{292A7E77-CC2B-4CBD-A64B-AEAD43FB7027}" presName="spacer" presStyleCnt="0"/>
      <dgm:spPr/>
    </dgm:pt>
    <dgm:pt modelId="{917CCD00-DE89-455C-B18C-8426C152D6D8}" type="pres">
      <dgm:prSet presAssocID="{F5E877C8-7E41-4B03-94F5-281093D54251}" presName="parentText" presStyleLbl="node1" presStyleIdx="4" presStyleCnt="8">
        <dgm:presLayoutVars>
          <dgm:chMax val="0"/>
          <dgm:bulletEnabled val="1"/>
        </dgm:presLayoutVars>
      </dgm:prSet>
      <dgm:spPr/>
    </dgm:pt>
    <dgm:pt modelId="{3BD7DC2D-56AA-4D81-A36F-B6D60A1FC12D}" type="pres">
      <dgm:prSet presAssocID="{DD728CE3-ED27-4CFB-BFCC-EB72B741AD90}" presName="spacer" presStyleCnt="0"/>
      <dgm:spPr/>
    </dgm:pt>
    <dgm:pt modelId="{7C558A39-B7B7-45EA-B99E-16C324B9F743}" type="pres">
      <dgm:prSet presAssocID="{BA8997B4-3DCD-4558-8D7A-3E747AC34D4C}" presName="parentText" presStyleLbl="node1" presStyleIdx="5" presStyleCnt="8">
        <dgm:presLayoutVars>
          <dgm:chMax val="0"/>
          <dgm:bulletEnabled val="1"/>
        </dgm:presLayoutVars>
      </dgm:prSet>
      <dgm:spPr/>
    </dgm:pt>
    <dgm:pt modelId="{92852DF2-387D-4475-BE72-687EF4BF4158}" type="pres">
      <dgm:prSet presAssocID="{4652E112-437F-4CAE-8CC4-C01E1883C924}" presName="spacer" presStyleCnt="0"/>
      <dgm:spPr/>
    </dgm:pt>
    <dgm:pt modelId="{8446A6C9-AFA1-4166-A0E7-D99E0A7B00D6}" type="pres">
      <dgm:prSet presAssocID="{C6A66154-B32B-41CE-9372-FF4027B1909C}" presName="parentText" presStyleLbl="node1" presStyleIdx="6" presStyleCnt="8">
        <dgm:presLayoutVars>
          <dgm:chMax val="0"/>
          <dgm:bulletEnabled val="1"/>
        </dgm:presLayoutVars>
      </dgm:prSet>
      <dgm:spPr/>
    </dgm:pt>
    <dgm:pt modelId="{7897CD7B-44B4-406F-A553-BC6C90FBF503}" type="pres">
      <dgm:prSet presAssocID="{9C467769-4A98-4D3A-9F31-F78F222AC460}" presName="spacer" presStyleCnt="0"/>
      <dgm:spPr/>
    </dgm:pt>
    <dgm:pt modelId="{718021FD-3CB1-4CAE-B2E8-1B361F8F3888}" type="pres">
      <dgm:prSet presAssocID="{9639C0C7-C97A-408E-AA8B-2A242A102F7D}" presName="parentText" presStyleLbl="node1" presStyleIdx="7" presStyleCnt="8">
        <dgm:presLayoutVars>
          <dgm:chMax val="0"/>
          <dgm:bulletEnabled val="1"/>
        </dgm:presLayoutVars>
      </dgm:prSet>
      <dgm:spPr/>
    </dgm:pt>
  </dgm:ptLst>
  <dgm:cxnLst>
    <dgm:cxn modelId="{21F53A09-76C2-4C64-A56E-082F080E3655}" srcId="{136A1684-8F05-4D54-B021-5199F164193D}" destId="{EDF45D79-74BA-4BCB-BEF7-5D7A3BE81BF4}" srcOrd="2" destOrd="0" parTransId="{5C29F0E3-2DDE-4040-8AAD-96B26564C6B9}" sibTransId="{5A64B117-E947-44B9-8232-9A4EDDAE692A}"/>
    <dgm:cxn modelId="{CAA5D517-FF36-4074-B2F6-F87E8E52C186}" type="presOf" srcId="{136A1684-8F05-4D54-B021-5199F164193D}" destId="{E08F96E4-C250-484B-99FF-6248A036C4D5}" srcOrd="0" destOrd="0" presId="urn:microsoft.com/office/officeart/2005/8/layout/vList2"/>
    <dgm:cxn modelId="{6337722B-7568-432E-8236-1ED68949038F}" type="presOf" srcId="{65FB8831-4D38-4854-883D-6B06BBCF42CA}" destId="{D283F186-3E8D-40F0-99E3-6DFE34FB1518}" srcOrd="0" destOrd="0" presId="urn:microsoft.com/office/officeart/2005/8/layout/vList2"/>
    <dgm:cxn modelId="{A37F8534-143A-4008-8BE4-8014097AA27A}" type="presOf" srcId="{9639C0C7-C97A-408E-AA8B-2A242A102F7D}" destId="{718021FD-3CB1-4CAE-B2E8-1B361F8F3888}" srcOrd="0" destOrd="0" presId="urn:microsoft.com/office/officeart/2005/8/layout/vList2"/>
    <dgm:cxn modelId="{9F61FC3A-BEE0-489A-A0A7-6B9D8B8E39D3}" srcId="{136A1684-8F05-4D54-B021-5199F164193D}" destId="{9639C0C7-C97A-408E-AA8B-2A242A102F7D}" srcOrd="7" destOrd="0" parTransId="{9755BFF1-E9C5-4768-810B-DC2958A20499}" sibTransId="{0A3D0CE6-4F39-4507-90C6-8AB852E78D46}"/>
    <dgm:cxn modelId="{03FF2045-7E04-4B97-984C-1262A73705E5}" srcId="{136A1684-8F05-4D54-B021-5199F164193D}" destId="{BA8997B4-3DCD-4558-8D7A-3E747AC34D4C}" srcOrd="5" destOrd="0" parTransId="{672759A7-D51E-4139-8CB9-9C8338D68DDC}" sibTransId="{4652E112-437F-4CAE-8CC4-C01E1883C924}"/>
    <dgm:cxn modelId="{736D734F-EBCE-437B-AAF9-5D2588907D77}" type="presOf" srcId="{BA8997B4-3DCD-4558-8D7A-3E747AC34D4C}" destId="{7C558A39-B7B7-45EA-B99E-16C324B9F743}" srcOrd="0" destOrd="0" presId="urn:microsoft.com/office/officeart/2005/8/layout/vList2"/>
    <dgm:cxn modelId="{BFE60B58-FC27-469F-B1FF-9736E86080B9}" srcId="{136A1684-8F05-4D54-B021-5199F164193D}" destId="{97CB8ECC-A24E-4148-8C5C-51BE4A2EB864}" srcOrd="1" destOrd="0" parTransId="{0550B6AD-E1DA-4E50-8C75-07CA27CEF745}" sibTransId="{4F15C10F-E143-43FC-A6FA-C157A3882944}"/>
    <dgm:cxn modelId="{DB57625A-5D17-4176-AD6A-2FC47BED9C32}" srcId="{136A1684-8F05-4D54-B021-5199F164193D}" destId="{B218B2AE-C2E9-417D-8370-B6C3D5FC7F58}" srcOrd="3" destOrd="0" parTransId="{2AEE29DD-F735-4BD3-96F1-7934282382FF}" sibTransId="{292A7E77-CC2B-4CBD-A64B-AEAD43FB7027}"/>
    <dgm:cxn modelId="{9F5C2582-80B1-40E7-8D93-960B46EE1661}" srcId="{136A1684-8F05-4D54-B021-5199F164193D}" destId="{65FB8831-4D38-4854-883D-6B06BBCF42CA}" srcOrd="0" destOrd="0" parTransId="{A14EE299-5A34-4622-A012-01E985790ADD}" sibTransId="{A7F41434-8725-4B75-9680-B40EE8ABC0EF}"/>
    <dgm:cxn modelId="{CBF6A592-E7A2-4A79-A249-578CFB83AFFD}" type="presOf" srcId="{EDF45D79-74BA-4BCB-BEF7-5D7A3BE81BF4}" destId="{3377939D-F584-4930-8BDA-BB768EDC4BE1}" srcOrd="0" destOrd="0" presId="urn:microsoft.com/office/officeart/2005/8/layout/vList2"/>
    <dgm:cxn modelId="{3BFD069B-3489-432E-8B18-0330601C0863}" srcId="{136A1684-8F05-4D54-B021-5199F164193D}" destId="{C6A66154-B32B-41CE-9372-FF4027B1909C}" srcOrd="6" destOrd="0" parTransId="{9D2C7DE5-09DF-4476-9440-259AAB9E5DD8}" sibTransId="{9C467769-4A98-4D3A-9F31-F78F222AC460}"/>
    <dgm:cxn modelId="{E648ABA7-8B2A-493E-97D3-AB219CFB97DB}" srcId="{136A1684-8F05-4D54-B021-5199F164193D}" destId="{F5E877C8-7E41-4B03-94F5-281093D54251}" srcOrd="4" destOrd="0" parTransId="{CC461749-25CF-416A-8960-73ADC8D7C9A6}" sibTransId="{DD728CE3-ED27-4CFB-BFCC-EB72B741AD90}"/>
    <dgm:cxn modelId="{8D51FAA9-09B3-452B-8BE3-7D561BD9F507}" type="presOf" srcId="{97CB8ECC-A24E-4148-8C5C-51BE4A2EB864}" destId="{FEBB4B18-268C-473D-B6B6-9A3A84BFDF55}" srcOrd="0" destOrd="0" presId="urn:microsoft.com/office/officeart/2005/8/layout/vList2"/>
    <dgm:cxn modelId="{03EE30B6-5CD3-44CF-8670-4C61079C0BAB}" type="presOf" srcId="{F5E877C8-7E41-4B03-94F5-281093D54251}" destId="{917CCD00-DE89-455C-B18C-8426C152D6D8}" srcOrd="0" destOrd="0" presId="urn:microsoft.com/office/officeart/2005/8/layout/vList2"/>
    <dgm:cxn modelId="{D6FBF7F0-2172-4FFF-B396-9E844D47C0C9}" type="presOf" srcId="{C6A66154-B32B-41CE-9372-FF4027B1909C}" destId="{8446A6C9-AFA1-4166-A0E7-D99E0A7B00D6}" srcOrd="0" destOrd="0" presId="urn:microsoft.com/office/officeart/2005/8/layout/vList2"/>
    <dgm:cxn modelId="{280245FE-2D88-42A5-9C16-EF83603FC9AB}" type="presOf" srcId="{B218B2AE-C2E9-417D-8370-B6C3D5FC7F58}" destId="{4D3C5591-D090-4D5C-910B-1402303B7B24}" srcOrd="0" destOrd="0" presId="urn:microsoft.com/office/officeart/2005/8/layout/vList2"/>
    <dgm:cxn modelId="{5F6FED1D-D5FF-452C-A9AD-033DB1A3D97E}" type="presParOf" srcId="{E08F96E4-C250-484B-99FF-6248A036C4D5}" destId="{D283F186-3E8D-40F0-99E3-6DFE34FB1518}" srcOrd="0" destOrd="0" presId="urn:microsoft.com/office/officeart/2005/8/layout/vList2"/>
    <dgm:cxn modelId="{9E412D75-AC9A-4DD3-8E02-51D77CDF067E}" type="presParOf" srcId="{E08F96E4-C250-484B-99FF-6248A036C4D5}" destId="{99221F09-019E-47A9-8935-E1431565209C}" srcOrd="1" destOrd="0" presId="urn:microsoft.com/office/officeart/2005/8/layout/vList2"/>
    <dgm:cxn modelId="{25AED64A-BA43-4A0B-A33C-BBC3D5FF059C}" type="presParOf" srcId="{E08F96E4-C250-484B-99FF-6248A036C4D5}" destId="{FEBB4B18-268C-473D-B6B6-9A3A84BFDF55}" srcOrd="2" destOrd="0" presId="urn:microsoft.com/office/officeart/2005/8/layout/vList2"/>
    <dgm:cxn modelId="{CB866860-62FC-43F3-A33B-B6CAF2704859}" type="presParOf" srcId="{E08F96E4-C250-484B-99FF-6248A036C4D5}" destId="{B069DCF3-FA60-48FA-897D-EF5C3C9CBF39}" srcOrd="3" destOrd="0" presId="urn:microsoft.com/office/officeart/2005/8/layout/vList2"/>
    <dgm:cxn modelId="{F092CECC-BA39-417A-B573-120960214218}" type="presParOf" srcId="{E08F96E4-C250-484B-99FF-6248A036C4D5}" destId="{3377939D-F584-4930-8BDA-BB768EDC4BE1}" srcOrd="4" destOrd="0" presId="urn:microsoft.com/office/officeart/2005/8/layout/vList2"/>
    <dgm:cxn modelId="{B6C3AEB5-AC35-410F-8647-73FA85C1D2B8}" type="presParOf" srcId="{E08F96E4-C250-484B-99FF-6248A036C4D5}" destId="{7DBB85A4-1288-4162-B5DF-62A21675AC33}" srcOrd="5" destOrd="0" presId="urn:microsoft.com/office/officeart/2005/8/layout/vList2"/>
    <dgm:cxn modelId="{F5C617E2-7835-4D43-9562-60450E279049}" type="presParOf" srcId="{E08F96E4-C250-484B-99FF-6248A036C4D5}" destId="{4D3C5591-D090-4D5C-910B-1402303B7B24}" srcOrd="6" destOrd="0" presId="urn:microsoft.com/office/officeart/2005/8/layout/vList2"/>
    <dgm:cxn modelId="{245F2A19-C089-4A7A-8BC9-FB5650EDB95C}" type="presParOf" srcId="{E08F96E4-C250-484B-99FF-6248A036C4D5}" destId="{A30FF783-3222-4160-8657-D3377598E89A}" srcOrd="7" destOrd="0" presId="urn:microsoft.com/office/officeart/2005/8/layout/vList2"/>
    <dgm:cxn modelId="{45AE1B0F-2A1C-4B50-BF8A-355450343E97}" type="presParOf" srcId="{E08F96E4-C250-484B-99FF-6248A036C4D5}" destId="{917CCD00-DE89-455C-B18C-8426C152D6D8}" srcOrd="8" destOrd="0" presId="urn:microsoft.com/office/officeart/2005/8/layout/vList2"/>
    <dgm:cxn modelId="{7AC2CA62-3ECC-477D-AB5F-C979AC6B3158}" type="presParOf" srcId="{E08F96E4-C250-484B-99FF-6248A036C4D5}" destId="{3BD7DC2D-56AA-4D81-A36F-B6D60A1FC12D}" srcOrd="9" destOrd="0" presId="urn:microsoft.com/office/officeart/2005/8/layout/vList2"/>
    <dgm:cxn modelId="{1BD3A7DA-9C48-4EE1-959B-CDA2E007CC9B}" type="presParOf" srcId="{E08F96E4-C250-484B-99FF-6248A036C4D5}" destId="{7C558A39-B7B7-45EA-B99E-16C324B9F743}" srcOrd="10" destOrd="0" presId="urn:microsoft.com/office/officeart/2005/8/layout/vList2"/>
    <dgm:cxn modelId="{B08C9E1B-2AC9-4982-8098-F747301DF949}" type="presParOf" srcId="{E08F96E4-C250-484B-99FF-6248A036C4D5}" destId="{92852DF2-387D-4475-BE72-687EF4BF4158}" srcOrd="11" destOrd="0" presId="urn:microsoft.com/office/officeart/2005/8/layout/vList2"/>
    <dgm:cxn modelId="{840BA159-2058-43C0-AF7D-B66D8A2925A6}" type="presParOf" srcId="{E08F96E4-C250-484B-99FF-6248A036C4D5}" destId="{8446A6C9-AFA1-4166-A0E7-D99E0A7B00D6}" srcOrd="12" destOrd="0" presId="urn:microsoft.com/office/officeart/2005/8/layout/vList2"/>
    <dgm:cxn modelId="{FC35547E-DA66-4729-B64F-675E0AAB8F5F}" type="presParOf" srcId="{E08F96E4-C250-484B-99FF-6248A036C4D5}" destId="{7897CD7B-44B4-406F-A553-BC6C90FBF503}" srcOrd="13" destOrd="0" presId="urn:microsoft.com/office/officeart/2005/8/layout/vList2"/>
    <dgm:cxn modelId="{6753BFA5-32D7-44FD-BB46-40B28F8DF1AB}" type="presParOf" srcId="{E08F96E4-C250-484B-99FF-6248A036C4D5}" destId="{718021FD-3CB1-4CAE-B2E8-1B361F8F388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591402-EE91-4BC8-BD77-03418106220A}"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8E78D2E6-B275-4AA4-85B1-1296D1ED4C37}">
      <dgm:prSet/>
      <dgm:spPr/>
      <dgm:t>
        <a:bodyPr/>
        <a:lstStyle/>
        <a:p>
          <a:r>
            <a:rPr lang="en-US" dirty="0"/>
            <a:t>DMA-</a:t>
          </a:r>
          <a:r>
            <a:rPr lang="en-US" dirty="0" err="1"/>
            <a:t>5202C</a:t>
          </a:r>
          <a:r>
            <a:rPr lang="en-US" dirty="0"/>
            <a:t> Designation of Authorized Representative</a:t>
          </a:r>
        </a:p>
      </dgm:t>
    </dgm:pt>
    <dgm:pt modelId="{68A29C4E-E46B-4C8F-93B4-80CBBEA1CC2C}" type="parTrans" cxnId="{DF219537-857A-41D6-A5FE-6EAF241A6E0D}">
      <dgm:prSet/>
      <dgm:spPr/>
      <dgm:t>
        <a:bodyPr/>
        <a:lstStyle/>
        <a:p>
          <a:endParaRPr lang="en-US"/>
        </a:p>
      </dgm:t>
    </dgm:pt>
    <dgm:pt modelId="{F78ADEFF-7BDB-423E-8987-9A36C552F4C8}" type="sibTrans" cxnId="{DF219537-857A-41D6-A5FE-6EAF241A6E0D}">
      <dgm:prSet/>
      <dgm:spPr/>
      <dgm:t>
        <a:bodyPr/>
        <a:lstStyle/>
        <a:p>
          <a:endParaRPr lang="en-US"/>
        </a:p>
      </dgm:t>
    </dgm:pt>
    <dgm:pt modelId="{2CC4A85E-B17B-4A58-A830-91FE52E8D039}">
      <dgm:prSet/>
      <dgm:spPr/>
      <dgm:t>
        <a:bodyPr/>
        <a:lstStyle/>
        <a:p>
          <a:r>
            <a:rPr lang="en-US"/>
            <a:t>DMA-5027 VA Income Verification                          </a:t>
          </a:r>
        </a:p>
      </dgm:t>
    </dgm:pt>
    <dgm:pt modelId="{2D4C185E-FEC3-434F-BD0F-9FCEE8A7166C}" type="parTrans" cxnId="{53CF1B0C-B065-4353-A84C-8D7ECC2636D3}">
      <dgm:prSet/>
      <dgm:spPr/>
      <dgm:t>
        <a:bodyPr/>
        <a:lstStyle/>
        <a:p>
          <a:endParaRPr lang="en-US"/>
        </a:p>
      </dgm:t>
    </dgm:pt>
    <dgm:pt modelId="{AA3CE6F0-BD5C-4A2D-8540-BD34DE8B0CD2}" type="sibTrans" cxnId="{53CF1B0C-B065-4353-A84C-8D7ECC2636D3}">
      <dgm:prSet/>
      <dgm:spPr/>
      <dgm:t>
        <a:bodyPr/>
        <a:lstStyle/>
        <a:p>
          <a:endParaRPr lang="en-US"/>
        </a:p>
      </dgm:t>
    </dgm:pt>
    <dgm:pt modelId="{F0FB5D42-8298-45D2-B926-9318E865F502}">
      <dgm:prSet/>
      <dgm:spPr/>
      <dgm:t>
        <a:bodyPr/>
        <a:lstStyle/>
        <a:p>
          <a:r>
            <a:rPr lang="en-US"/>
            <a:t>DSS-8113 Wage Form                			         </a:t>
          </a:r>
        </a:p>
      </dgm:t>
    </dgm:pt>
    <dgm:pt modelId="{29F9E105-964E-4DB1-9701-A72917C781F3}" type="parTrans" cxnId="{1DE1D19B-90A5-49ED-B02B-95245583E5B6}">
      <dgm:prSet/>
      <dgm:spPr/>
      <dgm:t>
        <a:bodyPr/>
        <a:lstStyle/>
        <a:p>
          <a:endParaRPr lang="en-US"/>
        </a:p>
      </dgm:t>
    </dgm:pt>
    <dgm:pt modelId="{61ECFDDB-B158-467D-97C4-21001F645C05}" type="sibTrans" cxnId="{1DE1D19B-90A5-49ED-B02B-95245583E5B6}">
      <dgm:prSet/>
      <dgm:spPr/>
      <dgm:t>
        <a:bodyPr/>
        <a:lstStyle/>
        <a:p>
          <a:endParaRPr lang="en-US"/>
        </a:p>
      </dgm:t>
    </dgm:pt>
    <dgm:pt modelId="{A0A1795F-E911-49B2-9C0F-45234FFEC999}">
      <dgm:prSet/>
      <dgm:spPr/>
      <dgm:t>
        <a:bodyPr/>
        <a:lstStyle/>
        <a:p>
          <a:r>
            <a:rPr lang="en-US"/>
            <a:t>DMA-5157 Vehicle Rebuttal                                      </a:t>
          </a:r>
        </a:p>
      </dgm:t>
    </dgm:pt>
    <dgm:pt modelId="{7768F68F-DF28-4D1F-A46C-D4B91B366EC7}" type="parTrans" cxnId="{5C6CEFD0-22AA-43BE-BB48-C75613B0F3C7}">
      <dgm:prSet/>
      <dgm:spPr/>
      <dgm:t>
        <a:bodyPr/>
        <a:lstStyle/>
        <a:p>
          <a:endParaRPr lang="en-US"/>
        </a:p>
      </dgm:t>
    </dgm:pt>
    <dgm:pt modelId="{67B7DCEF-127A-4B8D-9788-1AA8E390B024}" type="sibTrans" cxnId="{5C6CEFD0-22AA-43BE-BB48-C75613B0F3C7}">
      <dgm:prSet/>
      <dgm:spPr/>
      <dgm:t>
        <a:bodyPr/>
        <a:lstStyle/>
        <a:p>
          <a:endParaRPr lang="en-US"/>
        </a:p>
      </dgm:t>
    </dgm:pt>
    <dgm:pt modelId="{6B07230D-042D-48DA-AA58-9C421C92C9BF}">
      <dgm:prSet/>
      <dgm:spPr/>
      <dgm:t>
        <a:bodyPr/>
        <a:lstStyle/>
        <a:p>
          <a:r>
            <a:rPr lang="en-US"/>
            <a:t>DMA-5155 Life Insurance 	                                 </a:t>
          </a:r>
        </a:p>
      </dgm:t>
    </dgm:pt>
    <dgm:pt modelId="{E7BDE213-7A04-4B24-B439-26E7A324559F}" type="parTrans" cxnId="{90208EE7-7C97-49A1-9EC0-B095336B893F}">
      <dgm:prSet/>
      <dgm:spPr/>
      <dgm:t>
        <a:bodyPr/>
        <a:lstStyle/>
        <a:p>
          <a:endParaRPr lang="en-US"/>
        </a:p>
      </dgm:t>
    </dgm:pt>
    <dgm:pt modelId="{A05E1420-1B38-4A3E-A5F5-FD37F84EDF18}" type="sibTrans" cxnId="{90208EE7-7C97-49A1-9EC0-B095336B893F}">
      <dgm:prSet/>
      <dgm:spPr/>
      <dgm:t>
        <a:bodyPr/>
        <a:lstStyle/>
        <a:p>
          <a:endParaRPr lang="en-US"/>
        </a:p>
      </dgm:t>
    </dgm:pt>
    <dgm:pt modelId="{C5B5522A-14B8-4136-A229-D6B535BCD315}">
      <dgm:prSet/>
      <dgm:spPr/>
      <dgm:t>
        <a:bodyPr/>
        <a:lstStyle/>
        <a:p>
          <a:r>
            <a:rPr lang="en-US" dirty="0"/>
            <a:t>DMA-5152/5153 Residency Declaration              </a:t>
          </a:r>
        </a:p>
      </dgm:t>
    </dgm:pt>
    <dgm:pt modelId="{290FC776-D4C5-40E4-987F-5E684175E775}" type="parTrans" cxnId="{DE7A956F-FC48-488B-A209-CE735A334374}">
      <dgm:prSet/>
      <dgm:spPr/>
      <dgm:t>
        <a:bodyPr/>
        <a:lstStyle/>
        <a:p>
          <a:endParaRPr lang="en-US"/>
        </a:p>
      </dgm:t>
    </dgm:pt>
    <dgm:pt modelId="{0C576DD2-354D-4EAA-A52B-098D8CA14346}" type="sibTrans" cxnId="{DE7A956F-FC48-488B-A209-CE735A334374}">
      <dgm:prSet/>
      <dgm:spPr/>
      <dgm:t>
        <a:bodyPr/>
        <a:lstStyle/>
        <a:p>
          <a:endParaRPr lang="en-US"/>
        </a:p>
      </dgm:t>
    </dgm:pt>
    <dgm:pt modelId="{126812D1-59C0-481B-8C53-BA11938F0A36}">
      <dgm:prSet/>
      <dgm:spPr/>
      <dgm:t>
        <a:bodyPr/>
        <a:lstStyle/>
        <a:p>
          <a:r>
            <a:rPr lang="en-US" dirty="0"/>
            <a:t>DMA-</a:t>
          </a:r>
          <a:r>
            <a:rPr lang="en-US" dirty="0" err="1"/>
            <a:t>5202C</a:t>
          </a:r>
          <a:r>
            <a:rPr lang="en-US" dirty="0"/>
            <a:t> </a:t>
          </a:r>
          <a:r>
            <a:rPr lang="en-US" b="1" dirty="0"/>
            <a:t>Designation of Authorized Representative</a:t>
          </a:r>
        </a:p>
      </dgm:t>
    </dgm:pt>
    <dgm:pt modelId="{2872A4EA-7188-49DA-B893-06843C97927B}" type="parTrans" cxnId="{5CE98727-B57E-4FFA-A746-7679C490F5C3}">
      <dgm:prSet/>
      <dgm:spPr/>
      <dgm:t>
        <a:bodyPr/>
        <a:lstStyle/>
        <a:p>
          <a:endParaRPr lang="en-US"/>
        </a:p>
      </dgm:t>
    </dgm:pt>
    <dgm:pt modelId="{7C148EAD-6420-41D6-88B5-229BB8F234F4}" type="sibTrans" cxnId="{5CE98727-B57E-4FFA-A746-7679C490F5C3}">
      <dgm:prSet/>
      <dgm:spPr/>
      <dgm:t>
        <a:bodyPr/>
        <a:lstStyle/>
        <a:p>
          <a:endParaRPr lang="en-US"/>
        </a:p>
      </dgm:t>
    </dgm:pt>
    <dgm:pt modelId="{BAC0E690-2401-4C2E-BFCD-D9400589F7E0}">
      <dgm:prSet/>
      <dgm:spPr/>
      <dgm:t>
        <a:bodyPr/>
        <a:lstStyle/>
        <a:p>
          <a:r>
            <a:rPr lang="en-US"/>
            <a:t>DSS-3431 Bank Consent Form                                 </a:t>
          </a:r>
        </a:p>
      </dgm:t>
    </dgm:pt>
    <dgm:pt modelId="{4BEA1F53-5C40-485A-8AE1-1909D7A1D44C}" type="parTrans" cxnId="{EE6A7E75-90E6-4032-89F4-8AAA01CB0204}">
      <dgm:prSet/>
      <dgm:spPr/>
      <dgm:t>
        <a:bodyPr/>
        <a:lstStyle/>
        <a:p>
          <a:endParaRPr lang="en-US"/>
        </a:p>
      </dgm:t>
    </dgm:pt>
    <dgm:pt modelId="{734E2D1D-9193-4071-AC89-F779BE9BA41E}" type="sibTrans" cxnId="{EE6A7E75-90E6-4032-89F4-8AAA01CB0204}">
      <dgm:prSet/>
      <dgm:spPr/>
      <dgm:t>
        <a:bodyPr/>
        <a:lstStyle/>
        <a:p>
          <a:endParaRPr lang="en-US"/>
        </a:p>
      </dgm:t>
    </dgm:pt>
    <dgm:pt modelId="{187378CA-D852-40D7-9569-AC8F6F05710B}" type="pres">
      <dgm:prSet presAssocID="{D0591402-EE91-4BC8-BD77-03418106220A}" presName="linear" presStyleCnt="0">
        <dgm:presLayoutVars>
          <dgm:animLvl val="lvl"/>
          <dgm:resizeHandles val="exact"/>
        </dgm:presLayoutVars>
      </dgm:prSet>
      <dgm:spPr/>
    </dgm:pt>
    <dgm:pt modelId="{18CC4FC9-D3B5-439A-8B41-62080D132ECA}" type="pres">
      <dgm:prSet presAssocID="{8E78D2E6-B275-4AA4-85B1-1296D1ED4C37}" presName="parentText" presStyleLbl="node1" presStyleIdx="0" presStyleCnt="8">
        <dgm:presLayoutVars>
          <dgm:chMax val="0"/>
          <dgm:bulletEnabled val="1"/>
        </dgm:presLayoutVars>
      </dgm:prSet>
      <dgm:spPr/>
    </dgm:pt>
    <dgm:pt modelId="{967EB8EB-2048-444E-8F53-E29DEF90C569}" type="pres">
      <dgm:prSet presAssocID="{F78ADEFF-7BDB-423E-8987-9A36C552F4C8}" presName="spacer" presStyleCnt="0"/>
      <dgm:spPr/>
    </dgm:pt>
    <dgm:pt modelId="{09ED643A-CF64-4EB8-888B-22B80A9AC4AA}" type="pres">
      <dgm:prSet presAssocID="{BAC0E690-2401-4C2E-BFCD-D9400589F7E0}" presName="parentText" presStyleLbl="node1" presStyleIdx="1" presStyleCnt="8">
        <dgm:presLayoutVars>
          <dgm:chMax val="0"/>
          <dgm:bulletEnabled val="1"/>
        </dgm:presLayoutVars>
      </dgm:prSet>
      <dgm:spPr/>
    </dgm:pt>
    <dgm:pt modelId="{BF2ECD72-502A-4423-90FB-1D24A9BDEF9A}" type="pres">
      <dgm:prSet presAssocID="{734E2D1D-9193-4071-AC89-F779BE9BA41E}" presName="spacer" presStyleCnt="0"/>
      <dgm:spPr/>
    </dgm:pt>
    <dgm:pt modelId="{9EF76231-C5EC-481F-865F-D0082A991E77}" type="pres">
      <dgm:prSet presAssocID="{2CC4A85E-B17B-4A58-A830-91FE52E8D039}" presName="parentText" presStyleLbl="node1" presStyleIdx="2" presStyleCnt="8">
        <dgm:presLayoutVars>
          <dgm:chMax val="0"/>
          <dgm:bulletEnabled val="1"/>
        </dgm:presLayoutVars>
      </dgm:prSet>
      <dgm:spPr/>
    </dgm:pt>
    <dgm:pt modelId="{B428EE05-BBA4-400D-ABB2-F07B64D560FD}" type="pres">
      <dgm:prSet presAssocID="{AA3CE6F0-BD5C-4A2D-8540-BD34DE8B0CD2}" presName="spacer" presStyleCnt="0"/>
      <dgm:spPr/>
    </dgm:pt>
    <dgm:pt modelId="{11F05593-E276-4E55-9E96-4001C05C17B2}" type="pres">
      <dgm:prSet presAssocID="{F0FB5D42-8298-45D2-B926-9318E865F502}" presName="parentText" presStyleLbl="node1" presStyleIdx="3" presStyleCnt="8">
        <dgm:presLayoutVars>
          <dgm:chMax val="0"/>
          <dgm:bulletEnabled val="1"/>
        </dgm:presLayoutVars>
      </dgm:prSet>
      <dgm:spPr/>
    </dgm:pt>
    <dgm:pt modelId="{6F0A5FC2-2749-4F55-9DDB-89FB15335FAE}" type="pres">
      <dgm:prSet presAssocID="{61ECFDDB-B158-467D-97C4-21001F645C05}" presName="spacer" presStyleCnt="0"/>
      <dgm:spPr/>
    </dgm:pt>
    <dgm:pt modelId="{0908DB64-5F7E-4D74-90DF-ACA58D899EB9}" type="pres">
      <dgm:prSet presAssocID="{A0A1795F-E911-49B2-9C0F-45234FFEC999}" presName="parentText" presStyleLbl="node1" presStyleIdx="4" presStyleCnt="8">
        <dgm:presLayoutVars>
          <dgm:chMax val="0"/>
          <dgm:bulletEnabled val="1"/>
        </dgm:presLayoutVars>
      </dgm:prSet>
      <dgm:spPr/>
    </dgm:pt>
    <dgm:pt modelId="{B25E31E9-8B2D-4943-AD29-784EB85F6DC4}" type="pres">
      <dgm:prSet presAssocID="{67B7DCEF-127A-4B8D-9788-1AA8E390B024}" presName="spacer" presStyleCnt="0"/>
      <dgm:spPr/>
    </dgm:pt>
    <dgm:pt modelId="{964CA783-8178-47B8-A893-3D82127CB281}" type="pres">
      <dgm:prSet presAssocID="{6B07230D-042D-48DA-AA58-9C421C92C9BF}" presName="parentText" presStyleLbl="node1" presStyleIdx="5" presStyleCnt="8">
        <dgm:presLayoutVars>
          <dgm:chMax val="0"/>
          <dgm:bulletEnabled val="1"/>
        </dgm:presLayoutVars>
      </dgm:prSet>
      <dgm:spPr/>
    </dgm:pt>
    <dgm:pt modelId="{93171968-6F29-479D-8E71-4401639F27B1}" type="pres">
      <dgm:prSet presAssocID="{A05E1420-1B38-4A3E-A5F5-FD37F84EDF18}" presName="spacer" presStyleCnt="0"/>
      <dgm:spPr/>
    </dgm:pt>
    <dgm:pt modelId="{10343F4D-1ABD-4DF0-A853-F7558351E023}" type="pres">
      <dgm:prSet presAssocID="{C5B5522A-14B8-4136-A229-D6B535BCD315}" presName="parentText" presStyleLbl="node1" presStyleIdx="6" presStyleCnt="8">
        <dgm:presLayoutVars>
          <dgm:chMax val="0"/>
          <dgm:bulletEnabled val="1"/>
        </dgm:presLayoutVars>
      </dgm:prSet>
      <dgm:spPr/>
    </dgm:pt>
    <dgm:pt modelId="{F3D53E1B-A2E4-42BE-9466-247920C62A8E}" type="pres">
      <dgm:prSet presAssocID="{0C576DD2-354D-4EAA-A52B-098D8CA14346}" presName="spacer" presStyleCnt="0"/>
      <dgm:spPr/>
    </dgm:pt>
    <dgm:pt modelId="{3FD86C16-D06B-4C28-B5F8-028BD3DC9365}" type="pres">
      <dgm:prSet presAssocID="{126812D1-59C0-481B-8C53-BA11938F0A36}" presName="parentText" presStyleLbl="node1" presStyleIdx="7" presStyleCnt="8" custLinFactY="-700000" custLinFactNeighborX="264" custLinFactNeighborY="-717299">
        <dgm:presLayoutVars>
          <dgm:chMax val="0"/>
          <dgm:bulletEnabled val="1"/>
        </dgm:presLayoutVars>
      </dgm:prSet>
      <dgm:spPr/>
    </dgm:pt>
  </dgm:ptLst>
  <dgm:cxnLst>
    <dgm:cxn modelId="{53CF1B0C-B065-4353-A84C-8D7ECC2636D3}" srcId="{D0591402-EE91-4BC8-BD77-03418106220A}" destId="{2CC4A85E-B17B-4A58-A830-91FE52E8D039}" srcOrd="2" destOrd="0" parTransId="{2D4C185E-FEC3-434F-BD0F-9FCEE8A7166C}" sibTransId="{AA3CE6F0-BD5C-4A2D-8540-BD34DE8B0CD2}"/>
    <dgm:cxn modelId="{5CE98727-B57E-4FFA-A746-7679C490F5C3}" srcId="{D0591402-EE91-4BC8-BD77-03418106220A}" destId="{126812D1-59C0-481B-8C53-BA11938F0A36}" srcOrd="7" destOrd="0" parTransId="{2872A4EA-7188-49DA-B893-06843C97927B}" sibTransId="{7C148EAD-6420-41D6-88B5-229BB8F234F4}"/>
    <dgm:cxn modelId="{729CE830-AA7C-4BE8-B575-9D46D571916F}" type="presOf" srcId="{D0591402-EE91-4BC8-BD77-03418106220A}" destId="{187378CA-D852-40D7-9569-AC8F6F05710B}" srcOrd="0" destOrd="0" presId="urn:microsoft.com/office/officeart/2005/8/layout/vList2"/>
    <dgm:cxn modelId="{EEBC2A31-F933-4222-8EC0-111C2F527277}" type="presOf" srcId="{BAC0E690-2401-4C2E-BFCD-D9400589F7E0}" destId="{09ED643A-CF64-4EB8-888B-22B80A9AC4AA}" srcOrd="0" destOrd="0" presId="urn:microsoft.com/office/officeart/2005/8/layout/vList2"/>
    <dgm:cxn modelId="{DF219537-857A-41D6-A5FE-6EAF241A6E0D}" srcId="{D0591402-EE91-4BC8-BD77-03418106220A}" destId="{8E78D2E6-B275-4AA4-85B1-1296D1ED4C37}" srcOrd="0" destOrd="0" parTransId="{68A29C4E-E46B-4C8F-93B4-80CBBEA1CC2C}" sibTransId="{F78ADEFF-7BDB-423E-8987-9A36C552F4C8}"/>
    <dgm:cxn modelId="{DE7A956F-FC48-488B-A209-CE735A334374}" srcId="{D0591402-EE91-4BC8-BD77-03418106220A}" destId="{C5B5522A-14B8-4136-A229-D6B535BCD315}" srcOrd="6" destOrd="0" parTransId="{290FC776-D4C5-40E4-987F-5E684175E775}" sibTransId="{0C576DD2-354D-4EAA-A52B-098D8CA14346}"/>
    <dgm:cxn modelId="{EE6A7E75-90E6-4032-89F4-8AAA01CB0204}" srcId="{D0591402-EE91-4BC8-BD77-03418106220A}" destId="{BAC0E690-2401-4C2E-BFCD-D9400589F7E0}" srcOrd="1" destOrd="0" parTransId="{4BEA1F53-5C40-485A-8AE1-1909D7A1D44C}" sibTransId="{734E2D1D-9193-4071-AC89-F779BE9BA41E}"/>
    <dgm:cxn modelId="{065A0F76-6EF2-4959-B50D-AC083524B335}" type="presOf" srcId="{6B07230D-042D-48DA-AA58-9C421C92C9BF}" destId="{964CA783-8178-47B8-A893-3D82127CB281}" srcOrd="0" destOrd="0" presId="urn:microsoft.com/office/officeart/2005/8/layout/vList2"/>
    <dgm:cxn modelId="{6C42528A-7272-44CE-983A-BBD6515C2599}" type="presOf" srcId="{126812D1-59C0-481B-8C53-BA11938F0A36}" destId="{3FD86C16-D06B-4C28-B5F8-028BD3DC9365}" srcOrd="0" destOrd="0" presId="urn:microsoft.com/office/officeart/2005/8/layout/vList2"/>
    <dgm:cxn modelId="{52061B93-4CCC-41E1-A614-4ED67AAFFCBD}" type="presOf" srcId="{C5B5522A-14B8-4136-A229-D6B535BCD315}" destId="{10343F4D-1ABD-4DF0-A853-F7558351E023}" srcOrd="0" destOrd="0" presId="urn:microsoft.com/office/officeart/2005/8/layout/vList2"/>
    <dgm:cxn modelId="{1DE1D19B-90A5-49ED-B02B-95245583E5B6}" srcId="{D0591402-EE91-4BC8-BD77-03418106220A}" destId="{F0FB5D42-8298-45D2-B926-9318E865F502}" srcOrd="3" destOrd="0" parTransId="{29F9E105-964E-4DB1-9701-A72917C781F3}" sibTransId="{61ECFDDB-B158-467D-97C4-21001F645C05}"/>
    <dgm:cxn modelId="{512F13AB-71B0-490B-A05C-DEAFE04A8FED}" type="presOf" srcId="{A0A1795F-E911-49B2-9C0F-45234FFEC999}" destId="{0908DB64-5F7E-4D74-90DF-ACA58D899EB9}" srcOrd="0" destOrd="0" presId="urn:microsoft.com/office/officeart/2005/8/layout/vList2"/>
    <dgm:cxn modelId="{5C6CEFD0-22AA-43BE-BB48-C75613B0F3C7}" srcId="{D0591402-EE91-4BC8-BD77-03418106220A}" destId="{A0A1795F-E911-49B2-9C0F-45234FFEC999}" srcOrd="4" destOrd="0" parTransId="{7768F68F-DF28-4D1F-A46C-D4B91B366EC7}" sibTransId="{67B7DCEF-127A-4B8D-9788-1AA8E390B024}"/>
    <dgm:cxn modelId="{8890D9D7-362B-419C-ADA4-59250DAA224E}" type="presOf" srcId="{8E78D2E6-B275-4AA4-85B1-1296D1ED4C37}" destId="{18CC4FC9-D3B5-439A-8B41-62080D132ECA}" srcOrd="0" destOrd="0" presId="urn:microsoft.com/office/officeart/2005/8/layout/vList2"/>
    <dgm:cxn modelId="{90208EE7-7C97-49A1-9EC0-B095336B893F}" srcId="{D0591402-EE91-4BC8-BD77-03418106220A}" destId="{6B07230D-042D-48DA-AA58-9C421C92C9BF}" srcOrd="5" destOrd="0" parTransId="{E7BDE213-7A04-4B24-B439-26E7A324559F}" sibTransId="{A05E1420-1B38-4A3E-A5F5-FD37F84EDF18}"/>
    <dgm:cxn modelId="{3EBBECEA-848E-45FE-9A8E-55BB906F8A36}" type="presOf" srcId="{F0FB5D42-8298-45D2-B926-9318E865F502}" destId="{11F05593-E276-4E55-9E96-4001C05C17B2}" srcOrd="0" destOrd="0" presId="urn:microsoft.com/office/officeart/2005/8/layout/vList2"/>
    <dgm:cxn modelId="{698E28F9-0615-4422-AA50-C5BA5D178D67}" type="presOf" srcId="{2CC4A85E-B17B-4A58-A830-91FE52E8D039}" destId="{9EF76231-C5EC-481F-865F-D0082A991E77}" srcOrd="0" destOrd="0" presId="urn:microsoft.com/office/officeart/2005/8/layout/vList2"/>
    <dgm:cxn modelId="{C3C85DD4-341A-483C-87AB-8F71671F2155}" type="presParOf" srcId="{187378CA-D852-40D7-9569-AC8F6F05710B}" destId="{18CC4FC9-D3B5-439A-8B41-62080D132ECA}" srcOrd="0" destOrd="0" presId="urn:microsoft.com/office/officeart/2005/8/layout/vList2"/>
    <dgm:cxn modelId="{33B7CC7B-CEE2-434F-9AEA-384AA548E092}" type="presParOf" srcId="{187378CA-D852-40D7-9569-AC8F6F05710B}" destId="{967EB8EB-2048-444E-8F53-E29DEF90C569}" srcOrd="1" destOrd="0" presId="urn:microsoft.com/office/officeart/2005/8/layout/vList2"/>
    <dgm:cxn modelId="{D5B90DB0-96C2-4CE1-8399-F480F69AF5D1}" type="presParOf" srcId="{187378CA-D852-40D7-9569-AC8F6F05710B}" destId="{09ED643A-CF64-4EB8-888B-22B80A9AC4AA}" srcOrd="2" destOrd="0" presId="urn:microsoft.com/office/officeart/2005/8/layout/vList2"/>
    <dgm:cxn modelId="{4BFF0FB4-61DE-4A32-BABF-E95604391456}" type="presParOf" srcId="{187378CA-D852-40D7-9569-AC8F6F05710B}" destId="{BF2ECD72-502A-4423-90FB-1D24A9BDEF9A}" srcOrd="3" destOrd="0" presId="urn:microsoft.com/office/officeart/2005/8/layout/vList2"/>
    <dgm:cxn modelId="{7985E681-191A-496F-BAF0-B0007CD77E0B}" type="presParOf" srcId="{187378CA-D852-40D7-9569-AC8F6F05710B}" destId="{9EF76231-C5EC-481F-865F-D0082A991E77}" srcOrd="4" destOrd="0" presId="urn:microsoft.com/office/officeart/2005/8/layout/vList2"/>
    <dgm:cxn modelId="{3942C6ED-E7D9-4B68-B9F6-E95FAEC31E95}" type="presParOf" srcId="{187378CA-D852-40D7-9569-AC8F6F05710B}" destId="{B428EE05-BBA4-400D-ABB2-F07B64D560FD}" srcOrd="5" destOrd="0" presId="urn:microsoft.com/office/officeart/2005/8/layout/vList2"/>
    <dgm:cxn modelId="{BEBBA052-659C-4EFE-9322-0FC2F4880A70}" type="presParOf" srcId="{187378CA-D852-40D7-9569-AC8F6F05710B}" destId="{11F05593-E276-4E55-9E96-4001C05C17B2}" srcOrd="6" destOrd="0" presId="urn:microsoft.com/office/officeart/2005/8/layout/vList2"/>
    <dgm:cxn modelId="{B5932E72-333E-41FA-BBFA-A664A1ECC738}" type="presParOf" srcId="{187378CA-D852-40D7-9569-AC8F6F05710B}" destId="{6F0A5FC2-2749-4F55-9DDB-89FB15335FAE}" srcOrd="7" destOrd="0" presId="urn:microsoft.com/office/officeart/2005/8/layout/vList2"/>
    <dgm:cxn modelId="{1A106EB7-66D5-4EBB-80AF-197772E757F7}" type="presParOf" srcId="{187378CA-D852-40D7-9569-AC8F6F05710B}" destId="{0908DB64-5F7E-4D74-90DF-ACA58D899EB9}" srcOrd="8" destOrd="0" presId="urn:microsoft.com/office/officeart/2005/8/layout/vList2"/>
    <dgm:cxn modelId="{3D059C6F-8730-42AE-B498-3F149DF9DC4C}" type="presParOf" srcId="{187378CA-D852-40D7-9569-AC8F6F05710B}" destId="{B25E31E9-8B2D-4943-AD29-784EB85F6DC4}" srcOrd="9" destOrd="0" presId="urn:microsoft.com/office/officeart/2005/8/layout/vList2"/>
    <dgm:cxn modelId="{07B96DDA-6FC9-4953-BF6E-2BA0D7AF0EEF}" type="presParOf" srcId="{187378CA-D852-40D7-9569-AC8F6F05710B}" destId="{964CA783-8178-47B8-A893-3D82127CB281}" srcOrd="10" destOrd="0" presId="urn:microsoft.com/office/officeart/2005/8/layout/vList2"/>
    <dgm:cxn modelId="{2AC52100-E739-49C7-BE7D-EDDEC219D639}" type="presParOf" srcId="{187378CA-D852-40D7-9569-AC8F6F05710B}" destId="{93171968-6F29-479D-8E71-4401639F27B1}" srcOrd="11" destOrd="0" presId="urn:microsoft.com/office/officeart/2005/8/layout/vList2"/>
    <dgm:cxn modelId="{1443D349-307B-4EB0-9C39-F40B260F4F46}" type="presParOf" srcId="{187378CA-D852-40D7-9569-AC8F6F05710B}" destId="{10343F4D-1ABD-4DF0-A853-F7558351E023}" srcOrd="12" destOrd="0" presId="urn:microsoft.com/office/officeart/2005/8/layout/vList2"/>
    <dgm:cxn modelId="{EFF1A2FA-CCC0-4977-8112-0616FFD5B0CC}" type="presParOf" srcId="{187378CA-D852-40D7-9569-AC8F6F05710B}" destId="{F3D53E1B-A2E4-42BE-9466-247920C62A8E}" srcOrd="13" destOrd="0" presId="urn:microsoft.com/office/officeart/2005/8/layout/vList2"/>
    <dgm:cxn modelId="{AC459073-3F82-44BA-A010-162388A775C2}" type="presParOf" srcId="{187378CA-D852-40D7-9569-AC8F6F05710B}" destId="{3FD86C16-D06B-4C28-B5F8-028BD3DC936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B184B6-7BAD-4B44-9141-173F55A0530C}"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47297684-8E17-43A4-967A-03A078980EBC}">
      <dgm:prSet/>
      <dgm:spPr/>
      <dgm:t>
        <a:bodyPr/>
        <a:lstStyle/>
        <a:p>
          <a:r>
            <a:rPr lang="en-US"/>
            <a:t>Submit</a:t>
          </a:r>
        </a:p>
      </dgm:t>
    </dgm:pt>
    <dgm:pt modelId="{5906A2FF-59BC-43A2-915D-CB18C9B2BA13}" type="parTrans" cxnId="{6E2CDD07-97A6-4519-A9D1-D6409940EE1C}">
      <dgm:prSet/>
      <dgm:spPr/>
      <dgm:t>
        <a:bodyPr/>
        <a:lstStyle/>
        <a:p>
          <a:endParaRPr lang="en-US"/>
        </a:p>
      </dgm:t>
    </dgm:pt>
    <dgm:pt modelId="{BD949857-3C65-4D8D-A60F-FEFF12B32E8E}" type="sibTrans" cxnId="{6E2CDD07-97A6-4519-A9D1-D6409940EE1C}">
      <dgm:prSet/>
      <dgm:spPr/>
      <dgm:t>
        <a:bodyPr/>
        <a:lstStyle/>
        <a:p>
          <a:endParaRPr lang="en-US"/>
        </a:p>
      </dgm:t>
    </dgm:pt>
    <dgm:pt modelId="{8B6A890F-F362-4ACD-81F7-798F83582911}">
      <dgm:prSet/>
      <dgm:spPr/>
      <dgm:t>
        <a:bodyPr/>
        <a:lstStyle/>
        <a:p>
          <a:r>
            <a:rPr lang="en-US"/>
            <a:t>Submit Envelop with client and caseworker name clearly visible</a:t>
          </a:r>
        </a:p>
      </dgm:t>
    </dgm:pt>
    <dgm:pt modelId="{7689744F-C640-40F1-986B-EC144C7E2E64}" type="parTrans" cxnId="{4C513A80-B8AD-47E4-8D7F-758388BAE2CE}">
      <dgm:prSet/>
      <dgm:spPr/>
      <dgm:t>
        <a:bodyPr/>
        <a:lstStyle/>
        <a:p>
          <a:endParaRPr lang="en-US"/>
        </a:p>
      </dgm:t>
    </dgm:pt>
    <dgm:pt modelId="{636D2F11-A0E9-4547-ABA6-BCF8E2794BC5}" type="sibTrans" cxnId="{4C513A80-B8AD-47E4-8D7F-758388BAE2CE}">
      <dgm:prSet/>
      <dgm:spPr/>
      <dgm:t>
        <a:bodyPr/>
        <a:lstStyle/>
        <a:p>
          <a:endParaRPr lang="en-US"/>
        </a:p>
      </dgm:t>
    </dgm:pt>
    <dgm:pt modelId="{79FE238F-5CDA-4712-BC4D-6EA774D27B51}">
      <dgm:prSet/>
      <dgm:spPr/>
      <dgm:t>
        <a:bodyPr/>
        <a:lstStyle/>
        <a:p>
          <a:r>
            <a:rPr lang="en-US"/>
            <a:t>Date</a:t>
          </a:r>
        </a:p>
      </dgm:t>
    </dgm:pt>
    <dgm:pt modelId="{F33B996D-0ED0-4943-B1E8-581CB360C85C}" type="parTrans" cxnId="{160E7A41-CC15-468C-AC15-2CF62B3662E6}">
      <dgm:prSet/>
      <dgm:spPr/>
      <dgm:t>
        <a:bodyPr/>
        <a:lstStyle/>
        <a:p>
          <a:endParaRPr lang="en-US"/>
        </a:p>
      </dgm:t>
    </dgm:pt>
    <dgm:pt modelId="{52086F5F-A41D-4A38-9D58-E1D0CD8D35A7}" type="sibTrans" cxnId="{160E7A41-CC15-468C-AC15-2CF62B3662E6}">
      <dgm:prSet/>
      <dgm:spPr/>
      <dgm:t>
        <a:bodyPr/>
        <a:lstStyle/>
        <a:p>
          <a:endParaRPr lang="en-US"/>
        </a:p>
      </dgm:t>
    </dgm:pt>
    <dgm:pt modelId="{88867B96-F956-43E8-B5ED-4723E16756AA}">
      <dgm:prSet/>
      <dgm:spPr/>
      <dgm:t>
        <a:bodyPr/>
        <a:lstStyle/>
        <a:p>
          <a:r>
            <a:rPr lang="en-US"/>
            <a:t>Date submitted to the Reception desk for client</a:t>
          </a:r>
        </a:p>
      </dgm:t>
    </dgm:pt>
    <dgm:pt modelId="{870575D7-94FB-4C54-B4F0-8AE077F4493F}" type="parTrans" cxnId="{C94CCC97-F7F4-49EA-B107-50B9704B50E8}">
      <dgm:prSet/>
      <dgm:spPr/>
      <dgm:t>
        <a:bodyPr/>
        <a:lstStyle/>
        <a:p>
          <a:endParaRPr lang="en-US"/>
        </a:p>
      </dgm:t>
    </dgm:pt>
    <dgm:pt modelId="{547A5DA2-D990-4C08-B863-7EA2AD05EFF0}" type="sibTrans" cxnId="{C94CCC97-F7F4-49EA-B107-50B9704B50E8}">
      <dgm:prSet/>
      <dgm:spPr/>
      <dgm:t>
        <a:bodyPr/>
        <a:lstStyle/>
        <a:p>
          <a:endParaRPr lang="en-US"/>
        </a:p>
      </dgm:t>
    </dgm:pt>
    <dgm:pt modelId="{D558DAFB-556D-472E-B7C8-C40FD2D595D0}">
      <dgm:prSet/>
      <dgm:spPr/>
      <dgm:t>
        <a:bodyPr/>
        <a:lstStyle/>
        <a:p>
          <a:r>
            <a:rPr lang="en-US" dirty="0"/>
            <a:t>Submit</a:t>
          </a:r>
        </a:p>
      </dgm:t>
    </dgm:pt>
    <dgm:pt modelId="{1A9DDA5B-AE72-48A1-ADF4-2B5B913A2F24}" type="parTrans" cxnId="{256E1618-33BF-400E-8D85-0043AB4CF7E8}">
      <dgm:prSet/>
      <dgm:spPr/>
      <dgm:t>
        <a:bodyPr/>
        <a:lstStyle/>
        <a:p>
          <a:endParaRPr lang="en-US"/>
        </a:p>
      </dgm:t>
    </dgm:pt>
    <dgm:pt modelId="{352C1D15-5FB1-484D-B9E3-330113B95252}" type="sibTrans" cxnId="{256E1618-33BF-400E-8D85-0043AB4CF7E8}">
      <dgm:prSet/>
      <dgm:spPr/>
      <dgm:t>
        <a:bodyPr/>
        <a:lstStyle/>
        <a:p>
          <a:endParaRPr lang="en-US"/>
        </a:p>
      </dgm:t>
    </dgm:pt>
    <dgm:pt modelId="{F211CF19-3F9E-4326-941E-18995920FDC1}">
      <dgm:prSet/>
      <dgm:spPr/>
      <dgm:t>
        <a:bodyPr/>
        <a:lstStyle/>
        <a:p>
          <a:r>
            <a:rPr lang="en-US" dirty="0"/>
            <a:t>Submit to correct agency. For example, if a client is in High Point, send letter via Interoffice mail to High Point for client to pickup.</a:t>
          </a:r>
        </a:p>
      </dgm:t>
    </dgm:pt>
    <dgm:pt modelId="{0782589A-129C-4F2B-AC39-543B20A966BC}" type="parTrans" cxnId="{7034DF1C-36E8-40D0-A248-08FEF083B6A9}">
      <dgm:prSet/>
      <dgm:spPr/>
      <dgm:t>
        <a:bodyPr/>
        <a:lstStyle/>
        <a:p>
          <a:endParaRPr lang="en-US"/>
        </a:p>
      </dgm:t>
    </dgm:pt>
    <dgm:pt modelId="{AF44D74F-C19F-4C6F-A91A-AD721B0943E3}" type="sibTrans" cxnId="{7034DF1C-36E8-40D0-A248-08FEF083B6A9}">
      <dgm:prSet/>
      <dgm:spPr/>
      <dgm:t>
        <a:bodyPr/>
        <a:lstStyle/>
        <a:p>
          <a:endParaRPr lang="en-US"/>
        </a:p>
      </dgm:t>
    </dgm:pt>
    <dgm:pt modelId="{BAA80407-839D-49EC-BB0E-14A0112CBD78}">
      <dgm:prSet/>
      <dgm:spPr/>
      <dgm:t>
        <a:bodyPr/>
        <a:lstStyle/>
        <a:p>
          <a:r>
            <a:rPr lang="en-US"/>
            <a:t>Reach out</a:t>
          </a:r>
        </a:p>
      </dgm:t>
    </dgm:pt>
    <dgm:pt modelId="{509A8261-DF9B-43CE-99BC-4C65F9DED779}" type="parTrans" cxnId="{DC8B58F9-017C-410F-9C78-19B9FE3BA0DA}">
      <dgm:prSet/>
      <dgm:spPr/>
      <dgm:t>
        <a:bodyPr/>
        <a:lstStyle/>
        <a:p>
          <a:endParaRPr lang="en-US"/>
        </a:p>
      </dgm:t>
    </dgm:pt>
    <dgm:pt modelId="{533FA172-4851-457F-84E6-592D5CE6D9F9}" type="sibTrans" cxnId="{DC8B58F9-017C-410F-9C78-19B9FE3BA0DA}">
      <dgm:prSet/>
      <dgm:spPr/>
      <dgm:t>
        <a:bodyPr/>
        <a:lstStyle/>
        <a:p>
          <a:endParaRPr lang="en-US"/>
        </a:p>
      </dgm:t>
    </dgm:pt>
    <dgm:pt modelId="{E11FC086-813D-48A1-A907-198D9AFAE091}">
      <dgm:prSet/>
      <dgm:spPr/>
      <dgm:t>
        <a:bodyPr/>
        <a:lstStyle/>
        <a:p>
          <a:r>
            <a:rPr lang="en-US" dirty="0"/>
            <a:t>Always reach out to the client and/or Authorized Representative to make sure they are aware they have mail. </a:t>
          </a:r>
        </a:p>
      </dgm:t>
    </dgm:pt>
    <dgm:pt modelId="{BCD22236-F86E-4C8E-8E84-E148E66E0468}" type="parTrans" cxnId="{DEA4C3A9-9F2B-4256-9E0F-BEFAF14694B4}">
      <dgm:prSet/>
      <dgm:spPr/>
      <dgm:t>
        <a:bodyPr/>
        <a:lstStyle/>
        <a:p>
          <a:endParaRPr lang="en-US"/>
        </a:p>
      </dgm:t>
    </dgm:pt>
    <dgm:pt modelId="{FB525BF7-E747-4C77-8536-0C0397276418}" type="sibTrans" cxnId="{DEA4C3A9-9F2B-4256-9E0F-BEFAF14694B4}">
      <dgm:prSet/>
      <dgm:spPr/>
      <dgm:t>
        <a:bodyPr/>
        <a:lstStyle/>
        <a:p>
          <a:endParaRPr lang="en-US"/>
        </a:p>
      </dgm:t>
    </dgm:pt>
    <dgm:pt modelId="{4EEDEEF9-9905-468E-8F19-C67B74DE06A6}" type="pres">
      <dgm:prSet presAssocID="{7AB184B6-7BAD-4B44-9141-173F55A0530C}" presName="Name0" presStyleCnt="0">
        <dgm:presLayoutVars>
          <dgm:dir/>
          <dgm:animLvl val="lvl"/>
          <dgm:resizeHandles val="exact"/>
        </dgm:presLayoutVars>
      </dgm:prSet>
      <dgm:spPr/>
    </dgm:pt>
    <dgm:pt modelId="{4B584B60-75FC-4679-9D27-08FE1D43AC4B}" type="pres">
      <dgm:prSet presAssocID="{47297684-8E17-43A4-967A-03A078980EBC}" presName="linNode" presStyleCnt="0"/>
      <dgm:spPr/>
    </dgm:pt>
    <dgm:pt modelId="{4E43F5B8-E76D-47ED-B84C-040F436C073F}" type="pres">
      <dgm:prSet presAssocID="{47297684-8E17-43A4-967A-03A078980EBC}" presName="parentText" presStyleLbl="node1" presStyleIdx="0" presStyleCnt="4">
        <dgm:presLayoutVars>
          <dgm:chMax val="1"/>
          <dgm:bulletEnabled val="1"/>
        </dgm:presLayoutVars>
      </dgm:prSet>
      <dgm:spPr/>
    </dgm:pt>
    <dgm:pt modelId="{3890249C-AF07-4B5E-8757-703D5AE9F1EF}" type="pres">
      <dgm:prSet presAssocID="{47297684-8E17-43A4-967A-03A078980EBC}" presName="descendantText" presStyleLbl="alignAccFollowNode1" presStyleIdx="0" presStyleCnt="4">
        <dgm:presLayoutVars>
          <dgm:bulletEnabled val="1"/>
        </dgm:presLayoutVars>
      </dgm:prSet>
      <dgm:spPr/>
    </dgm:pt>
    <dgm:pt modelId="{0867F578-15FE-4107-A028-9D5858ABE597}" type="pres">
      <dgm:prSet presAssocID="{BD949857-3C65-4D8D-A60F-FEFF12B32E8E}" presName="sp" presStyleCnt="0"/>
      <dgm:spPr/>
    </dgm:pt>
    <dgm:pt modelId="{1C63D368-154F-4534-831E-6AF852A2F74B}" type="pres">
      <dgm:prSet presAssocID="{79FE238F-5CDA-4712-BC4D-6EA774D27B51}" presName="linNode" presStyleCnt="0"/>
      <dgm:spPr/>
    </dgm:pt>
    <dgm:pt modelId="{DFE89203-56F3-44D5-BE11-7B64DCFAEDFB}" type="pres">
      <dgm:prSet presAssocID="{79FE238F-5CDA-4712-BC4D-6EA774D27B51}" presName="parentText" presStyleLbl="node1" presStyleIdx="1" presStyleCnt="4">
        <dgm:presLayoutVars>
          <dgm:chMax val="1"/>
          <dgm:bulletEnabled val="1"/>
        </dgm:presLayoutVars>
      </dgm:prSet>
      <dgm:spPr/>
    </dgm:pt>
    <dgm:pt modelId="{04EA4758-C345-4232-99E4-ED10575B4A07}" type="pres">
      <dgm:prSet presAssocID="{79FE238F-5CDA-4712-BC4D-6EA774D27B51}" presName="descendantText" presStyleLbl="alignAccFollowNode1" presStyleIdx="1" presStyleCnt="4">
        <dgm:presLayoutVars>
          <dgm:bulletEnabled val="1"/>
        </dgm:presLayoutVars>
      </dgm:prSet>
      <dgm:spPr/>
    </dgm:pt>
    <dgm:pt modelId="{3777073E-3C0E-4187-BB72-314DDD7BADED}" type="pres">
      <dgm:prSet presAssocID="{52086F5F-A41D-4A38-9D58-E1D0CD8D35A7}" presName="sp" presStyleCnt="0"/>
      <dgm:spPr/>
    </dgm:pt>
    <dgm:pt modelId="{63C04820-DD6E-4A5E-9CFF-287997E01408}" type="pres">
      <dgm:prSet presAssocID="{D558DAFB-556D-472E-B7C8-C40FD2D595D0}" presName="linNode" presStyleCnt="0"/>
      <dgm:spPr/>
    </dgm:pt>
    <dgm:pt modelId="{BFF89426-3EC7-4C88-A09E-E9649228332D}" type="pres">
      <dgm:prSet presAssocID="{D558DAFB-556D-472E-B7C8-C40FD2D595D0}" presName="parentText" presStyleLbl="node1" presStyleIdx="2" presStyleCnt="4">
        <dgm:presLayoutVars>
          <dgm:chMax val="1"/>
          <dgm:bulletEnabled val="1"/>
        </dgm:presLayoutVars>
      </dgm:prSet>
      <dgm:spPr/>
    </dgm:pt>
    <dgm:pt modelId="{EA854F0C-0C0C-45B4-AD29-E05CE93F1B75}" type="pres">
      <dgm:prSet presAssocID="{D558DAFB-556D-472E-B7C8-C40FD2D595D0}" presName="descendantText" presStyleLbl="alignAccFollowNode1" presStyleIdx="2" presStyleCnt="4">
        <dgm:presLayoutVars>
          <dgm:bulletEnabled val="1"/>
        </dgm:presLayoutVars>
      </dgm:prSet>
      <dgm:spPr/>
    </dgm:pt>
    <dgm:pt modelId="{40EC41A9-753B-40AF-8CFA-C3649AC304FC}" type="pres">
      <dgm:prSet presAssocID="{352C1D15-5FB1-484D-B9E3-330113B95252}" presName="sp" presStyleCnt="0"/>
      <dgm:spPr/>
    </dgm:pt>
    <dgm:pt modelId="{1177A7EA-725E-4A9F-897B-0B4E2D7260AB}" type="pres">
      <dgm:prSet presAssocID="{BAA80407-839D-49EC-BB0E-14A0112CBD78}" presName="linNode" presStyleCnt="0"/>
      <dgm:spPr/>
    </dgm:pt>
    <dgm:pt modelId="{A8ABEE4B-6A69-4354-965A-ADA196F36F8A}" type="pres">
      <dgm:prSet presAssocID="{BAA80407-839D-49EC-BB0E-14A0112CBD78}" presName="parentText" presStyleLbl="node1" presStyleIdx="3" presStyleCnt="4">
        <dgm:presLayoutVars>
          <dgm:chMax val="1"/>
          <dgm:bulletEnabled val="1"/>
        </dgm:presLayoutVars>
      </dgm:prSet>
      <dgm:spPr/>
    </dgm:pt>
    <dgm:pt modelId="{83FF16FC-43F5-4F8F-9AB9-7FB1A18F8733}" type="pres">
      <dgm:prSet presAssocID="{BAA80407-839D-49EC-BB0E-14A0112CBD78}" presName="descendantText" presStyleLbl="alignAccFollowNode1" presStyleIdx="3" presStyleCnt="4">
        <dgm:presLayoutVars>
          <dgm:bulletEnabled val="1"/>
        </dgm:presLayoutVars>
      </dgm:prSet>
      <dgm:spPr/>
    </dgm:pt>
  </dgm:ptLst>
  <dgm:cxnLst>
    <dgm:cxn modelId="{6E2CDD07-97A6-4519-A9D1-D6409940EE1C}" srcId="{7AB184B6-7BAD-4B44-9141-173F55A0530C}" destId="{47297684-8E17-43A4-967A-03A078980EBC}" srcOrd="0" destOrd="0" parTransId="{5906A2FF-59BC-43A2-915D-CB18C9B2BA13}" sibTransId="{BD949857-3C65-4D8D-A60F-FEFF12B32E8E}"/>
    <dgm:cxn modelId="{193CA612-3550-4E4D-8165-3E97456DA580}" type="presOf" srcId="{E11FC086-813D-48A1-A907-198D9AFAE091}" destId="{83FF16FC-43F5-4F8F-9AB9-7FB1A18F8733}" srcOrd="0" destOrd="0" presId="urn:microsoft.com/office/officeart/2005/8/layout/vList5"/>
    <dgm:cxn modelId="{256E1618-33BF-400E-8D85-0043AB4CF7E8}" srcId="{7AB184B6-7BAD-4B44-9141-173F55A0530C}" destId="{D558DAFB-556D-472E-B7C8-C40FD2D595D0}" srcOrd="2" destOrd="0" parTransId="{1A9DDA5B-AE72-48A1-ADF4-2B5B913A2F24}" sibTransId="{352C1D15-5FB1-484D-B9E3-330113B95252}"/>
    <dgm:cxn modelId="{7034DF1C-36E8-40D0-A248-08FEF083B6A9}" srcId="{D558DAFB-556D-472E-B7C8-C40FD2D595D0}" destId="{F211CF19-3F9E-4326-941E-18995920FDC1}" srcOrd="0" destOrd="0" parTransId="{0782589A-129C-4F2B-AC39-543B20A966BC}" sibTransId="{AF44D74F-C19F-4C6F-A91A-AD721B0943E3}"/>
    <dgm:cxn modelId="{9C6A5221-F398-4F5E-BF5F-5D0E9E0CB83C}" type="presOf" srcId="{D558DAFB-556D-472E-B7C8-C40FD2D595D0}" destId="{BFF89426-3EC7-4C88-A09E-E9649228332D}" srcOrd="0" destOrd="0" presId="urn:microsoft.com/office/officeart/2005/8/layout/vList5"/>
    <dgm:cxn modelId="{07D9D227-A815-4334-B1DA-80CE0F0E2E91}" type="presOf" srcId="{BAA80407-839D-49EC-BB0E-14A0112CBD78}" destId="{A8ABEE4B-6A69-4354-965A-ADA196F36F8A}" srcOrd="0" destOrd="0" presId="urn:microsoft.com/office/officeart/2005/8/layout/vList5"/>
    <dgm:cxn modelId="{160E7A41-CC15-468C-AC15-2CF62B3662E6}" srcId="{7AB184B6-7BAD-4B44-9141-173F55A0530C}" destId="{79FE238F-5CDA-4712-BC4D-6EA774D27B51}" srcOrd="1" destOrd="0" parTransId="{F33B996D-0ED0-4943-B1E8-581CB360C85C}" sibTransId="{52086F5F-A41D-4A38-9D58-E1D0CD8D35A7}"/>
    <dgm:cxn modelId="{B7C5CA41-16A3-411D-B894-CC9FFC625097}" type="presOf" srcId="{47297684-8E17-43A4-967A-03A078980EBC}" destId="{4E43F5B8-E76D-47ED-B84C-040F436C073F}" srcOrd="0" destOrd="0" presId="urn:microsoft.com/office/officeart/2005/8/layout/vList5"/>
    <dgm:cxn modelId="{8F983A62-AD72-4C5F-A3B9-2C75B1817F6B}" type="presOf" srcId="{7AB184B6-7BAD-4B44-9141-173F55A0530C}" destId="{4EEDEEF9-9905-468E-8F19-C67B74DE06A6}" srcOrd="0" destOrd="0" presId="urn:microsoft.com/office/officeart/2005/8/layout/vList5"/>
    <dgm:cxn modelId="{7C76BB46-D869-4534-8E7E-3BE0963EE9FD}" type="presOf" srcId="{79FE238F-5CDA-4712-BC4D-6EA774D27B51}" destId="{DFE89203-56F3-44D5-BE11-7B64DCFAEDFB}" srcOrd="0" destOrd="0" presId="urn:microsoft.com/office/officeart/2005/8/layout/vList5"/>
    <dgm:cxn modelId="{AEA37F7E-6E6E-4970-919C-8DC8790A1574}" type="presOf" srcId="{8B6A890F-F362-4ACD-81F7-798F83582911}" destId="{3890249C-AF07-4B5E-8757-703D5AE9F1EF}" srcOrd="0" destOrd="0" presId="urn:microsoft.com/office/officeart/2005/8/layout/vList5"/>
    <dgm:cxn modelId="{4C513A80-B8AD-47E4-8D7F-758388BAE2CE}" srcId="{47297684-8E17-43A4-967A-03A078980EBC}" destId="{8B6A890F-F362-4ACD-81F7-798F83582911}" srcOrd="0" destOrd="0" parTransId="{7689744F-C640-40F1-986B-EC144C7E2E64}" sibTransId="{636D2F11-A0E9-4547-ABA6-BCF8E2794BC5}"/>
    <dgm:cxn modelId="{ECAFEA92-4AA8-460A-BBDA-12721B6604BA}" type="presOf" srcId="{88867B96-F956-43E8-B5ED-4723E16756AA}" destId="{04EA4758-C345-4232-99E4-ED10575B4A07}" srcOrd="0" destOrd="0" presId="urn:microsoft.com/office/officeart/2005/8/layout/vList5"/>
    <dgm:cxn modelId="{C94CCC97-F7F4-49EA-B107-50B9704B50E8}" srcId="{79FE238F-5CDA-4712-BC4D-6EA774D27B51}" destId="{88867B96-F956-43E8-B5ED-4723E16756AA}" srcOrd="0" destOrd="0" parTransId="{870575D7-94FB-4C54-B4F0-8AE077F4493F}" sibTransId="{547A5DA2-D990-4C08-B863-7EA2AD05EFF0}"/>
    <dgm:cxn modelId="{DEA4C3A9-9F2B-4256-9E0F-BEFAF14694B4}" srcId="{BAA80407-839D-49EC-BB0E-14A0112CBD78}" destId="{E11FC086-813D-48A1-A907-198D9AFAE091}" srcOrd="0" destOrd="0" parTransId="{BCD22236-F86E-4C8E-8E84-E148E66E0468}" sibTransId="{FB525BF7-E747-4C77-8536-0C0397276418}"/>
    <dgm:cxn modelId="{21E545C7-3971-481D-B0D2-AD9CDE75E86A}" type="presOf" srcId="{F211CF19-3F9E-4326-941E-18995920FDC1}" destId="{EA854F0C-0C0C-45B4-AD29-E05CE93F1B75}" srcOrd="0" destOrd="0" presId="urn:microsoft.com/office/officeart/2005/8/layout/vList5"/>
    <dgm:cxn modelId="{DC8B58F9-017C-410F-9C78-19B9FE3BA0DA}" srcId="{7AB184B6-7BAD-4B44-9141-173F55A0530C}" destId="{BAA80407-839D-49EC-BB0E-14A0112CBD78}" srcOrd="3" destOrd="0" parTransId="{509A8261-DF9B-43CE-99BC-4C65F9DED779}" sibTransId="{533FA172-4851-457F-84E6-592D5CE6D9F9}"/>
    <dgm:cxn modelId="{5F398E91-4F5E-42F8-9C4E-3248BFEEA4B3}" type="presParOf" srcId="{4EEDEEF9-9905-468E-8F19-C67B74DE06A6}" destId="{4B584B60-75FC-4679-9D27-08FE1D43AC4B}" srcOrd="0" destOrd="0" presId="urn:microsoft.com/office/officeart/2005/8/layout/vList5"/>
    <dgm:cxn modelId="{782B6967-6CED-4DE3-BE83-E945E3B75341}" type="presParOf" srcId="{4B584B60-75FC-4679-9D27-08FE1D43AC4B}" destId="{4E43F5B8-E76D-47ED-B84C-040F436C073F}" srcOrd="0" destOrd="0" presId="urn:microsoft.com/office/officeart/2005/8/layout/vList5"/>
    <dgm:cxn modelId="{B07F0883-A108-47EA-9B1D-A7F51A1B4681}" type="presParOf" srcId="{4B584B60-75FC-4679-9D27-08FE1D43AC4B}" destId="{3890249C-AF07-4B5E-8757-703D5AE9F1EF}" srcOrd="1" destOrd="0" presId="urn:microsoft.com/office/officeart/2005/8/layout/vList5"/>
    <dgm:cxn modelId="{4A94C19D-B8F9-44D5-B577-F0718A4FA9A2}" type="presParOf" srcId="{4EEDEEF9-9905-468E-8F19-C67B74DE06A6}" destId="{0867F578-15FE-4107-A028-9D5858ABE597}" srcOrd="1" destOrd="0" presId="urn:microsoft.com/office/officeart/2005/8/layout/vList5"/>
    <dgm:cxn modelId="{FF97EAA0-0679-47C2-8D09-3424B2C34A69}" type="presParOf" srcId="{4EEDEEF9-9905-468E-8F19-C67B74DE06A6}" destId="{1C63D368-154F-4534-831E-6AF852A2F74B}" srcOrd="2" destOrd="0" presId="urn:microsoft.com/office/officeart/2005/8/layout/vList5"/>
    <dgm:cxn modelId="{01EB3F4A-155A-4583-9B5F-3F474B98B4D5}" type="presParOf" srcId="{1C63D368-154F-4534-831E-6AF852A2F74B}" destId="{DFE89203-56F3-44D5-BE11-7B64DCFAEDFB}" srcOrd="0" destOrd="0" presId="urn:microsoft.com/office/officeart/2005/8/layout/vList5"/>
    <dgm:cxn modelId="{BFAC2CB4-16AF-4AAE-A4A4-0EFFF295D969}" type="presParOf" srcId="{1C63D368-154F-4534-831E-6AF852A2F74B}" destId="{04EA4758-C345-4232-99E4-ED10575B4A07}" srcOrd="1" destOrd="0" presId="urn:microsoft.com/office/officeart/2005/8/layout/vList5"/>
    <dgm:cxn modelId="{DE359D6C-7D6D-43AB-A885-E206EFDA288D}" type="presParOf" srcId="{4EEDEEF9-9905-468E-8F19-C67B74DE06A6}" destId="{3777073E-3C0E-4187-BB72-314DDD7BADED}" srcOrd="3" destOrd="0" presId="urn:microsoft.com/office/officeart/2005/8/layout/vList5"/>
    <dgm:cxn modelId="{44391444-103D-4672-9399-B642C9FF7D1A}" type="presParOf" srcId="{4EEDEEF9-9905-468E-8F19-C67B74DE06A6}" destId="{63C04820-DD6E-4A5E-9CFF-287997E01408}" srcOrd="4" destOrd="0" presId="urn:microsoft.com/office/officeart/2005/8/layout/vList5"/>
    <dgm:cxn modelId="{32BD12D9-5EEF-49A0-A765-93D9D9EAADC7}" type="presParOf" srcId="{63C04820-DD6E-4A5E-9CFF-287997E01408}" destId="{BFF89426-3EC7-4C88-A09E-E9649228332D}" srcOrd="0" destOrd="0" presId="urn:microsoft.com/office/officeart/2005/8/layout/vList5"/>
    <dgm:cxn modelId="{09E3CBD9-D9CB-4D8A-97C9-B7309E29509A}" type="presParOf" srcId="{63C04820-DD6E-4A5E-9CFF-287997E01408}" destId="{EA854F0C-0C0C-45B4-AD29-E05CE93F1B75}" srcOrd="1" destOrd="0" presId="urn:microsoft.com/office/officeart/2005/8/layout/vList5"/>
    <dgm:cxn modelId="{EAE5D8DC-B3DD-4F26-B2A7-7842D897B943}" type="presParOf" srcId="{4EEDEEF9-9905-468E-8F19-C67B74DE06A6}" destId="{40EC41A9-753B-40AF-8CFA-C3649AC304FC}" srcOrd="5" destOrd="0" presId="urn:microsoft.com/office/officeart/2005/8/layout/vList5"/>
    <dgm:cxn modelId="{1017938F-F23B-4EB6-A34C-EE6ECA6A1141}" type="presParOf" srcId="{4EEDEEF9-9905-468E-8F19-C67B74DE06A6}" destId="{1177A7EA-725E-4A9F-897B-0B4E2D7260AB}" srcOrd="6" destOrd="0" presId="urn:microsoft.com/office/officeart/2005/8/layout/vList5"/>
    <dgm:cxn modelId="{F36A256C-D262-42AC-9A04-D0521A377EE9}" type="presParOf" srcId="{1177A7EA-725E-4A9F-897B-0B4E2D7260AB}" destId="{A8ABEE4B-6A69-4354-965A-ADA196F36F8A}" srcOrd="0" destOrd="0" presId="urn:microsoft.com/office/officeart/2005/8/layout/vList5"/>
    <dgm:cxn modelId="{AF8844DF-18FB-434A-AEC5-C6D1089D7531}" type="presParOf" srcId="{1177A7EA-725E-4A9F-897B-0B4E2D7260AB}" destId="{83FF16FC-43F5-4F8F-9AB9-7FB1A18F873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D95DE-9C14-4F89-A327-40429E9057BC}">
      <dsp:nvSpPr>
        <dsp:cNvPr id="0" name=""/>
        <dsp:cNvSpPr/>
      </dsp:nvSpPr>
      <dsp:spPr>
        <a:xfrm>
          <a:off x="0" y="97642"/>
          <a:ext cx="6003925" cy="84942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MAABD-Medical Assistance to the Aged, Blind &amp; Disabled.</a:t>
          </a:r>
        </a:p>
      </dsp:txBody>
      <dsp:txXfrm>
        <a:off x="41465" y="139107"/>
        <a:ext cx="5920995" cy="766490"/>
      </dsp:txXfrm>
    </dsp:sp>
    <dsp:sp modelId="{D322CEDC-0F9E-439C-A6C3-725875FBDDAD}">
      <dsp:nvSpPr>
        <dsp:cNvPr id="0" name=""/>
        <dsp:cNvSpPr/>
      </dsp:nvSpPr>
      <dsp:spPr>
        <a:xfrm>
          <a:off x="0" y="1010422"/>
          <a:ext cx="6003925" cy="849420"/>
        </a:xfrm>
        <a:prstGeom prst="roundRect">
          <a:avLst/>
        </a:prstGeom>
        <a:gradFill rotWithShape="0">
          <a:gsLst>
            <a:gs pos="0">
              <a:schemeClr val="accent5">
                <a:hueOff val="-4607364"/>
                <a:satOff val="5156"/>
                <a:lumOff val="294"/>
                <a:alphaOff val="0"/>
                <a:tint val="94000"/>
                <a:satMod val="100000"/>
                <a:lumMod val="104000"/>
              </a:schemeClr>
            </a:gs>
            <a:gs pos="69000">
              <a:schemeClr val="accent5">
                <a:hueOff val="-4607364"/>
                <a:satOff val="5156"/>
                <a:lumOff val="294"/>
                <a:alphaOff val="0"/>
                <a:shade val="86000"/>
                <a:satMod val="130000"/>
                <a:lumMod val="102000"/>
              </a:schemeClr>
            </a:gs>
            <a:gs pos="100000">
              <a:schemeClr val="accent5">
                <a:hueOff val="-4607364"/>
                <a:satOff val="5156"/>
                <a:lumOff val="29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HCWD-Health Coverage for Workers with Disabilities.</a:t>
          </a:r>
        </a:p>
      </dsp:txBody>
      <dsp:txXfrm>
        <a:off x="41465" y="1051887"/>
        <a:ext cx="5920995" cy="766490"/>
      </dsp:txXfrm>
    </dsp:sp>
    <dsp:sp modelId="{5B0AFE51-AAF7-47A3-8E47-667549FECBEF}">
      <dsp:nvSpPr>
        <dsp:cNvPr id="0" name=""/>
        <dsp:cNvSpPr/>
      </dsp:nvSpPr>
      <dsp:spPr>
        <a:xfrm>
          <a:off x="0" y="1923202"/>
          <a:ext cx="6003925" cy="849420"/>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MQB- Medicare Qualified Beneficiary</a:t>
          </a:r>
        </a:p>
      </dsp:txBody>
      <dsp:txXfrm>
        <a:off x="41465" y="1964667"/>
        <a:ext cx="5920995" cy="766490"/>
      </dsp:txXfrm>
    </dsp:sp>
    <dsp:sp modelId="{93232416-9155-445D-B23B-BE5FC24436AF}">
      <dsp:nvSpPr>
        <dsp:cNvPr id="0" name=""/>
        <dsp:cNvSpPr/>
      </dsp:nvSpPr>
      <dsp:spPr>
        <a:xfrm>
          <a:off x="0" y="2835982"/>
          <a:ext cx="6003925" cy="849420"/>
        </a:xfrm>
        <a:prstGeom prst="roundRect">
          <a:avLst/>
        </a:prstGeom>
        <a:gradFill rotWithShape="0">
          <a:gsLst>
            <a:gs pos="0">
              <a:schemeClr val="accent5">
                <a:hueOff val="-13822094"/>
                <a:satOff val="15469"/>
                <a:lumOff val="883"/>
                <a:alphaOff val="0"/>
                <a:tint val="94000"/>
                <a:satMod val="100000"/>
                <a:lumMod val="104000"/>
              </a:schemeClr>
            </a:gs>
            <a:gs pos="69000">
              <a:schemeClr val="accent5">
                <a:hueOff val="-13822094"/>
                <a:satOff val="15469"/>
                <a:lumOff val="883"/>
                <a:alphaOff val="0"/>
                <a:shade val="86000"/>
                <a:satMod val="130000"/>
                <a:lumMod val="102000"/>
              </a:schemeClr>
            </a:gs>
            <a:gs pos="100000">
              <a:schemeClr val="accent5">
                <a:hueOff val="-13822094"/>
                <a:satOff val="15469"/>
                <a:lumOff val="88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LTC-Long Term Care</a:t>
          </a:r>
        </a:p>
      </dsp:txBody>
      <dsp:txXfrm>
        <a:off x="41465" y="2877447"/>
        <a:ext cx="5920995" cy="766490"/>
      </dsp:txXfrm>
    </dsp:sp>
    <dsp:sp modelId="{A36E6615-71D3-4F2C-984C-F88B68C5B6FC}">
      <dsp:nvSpPr>
        <dsp:cNvPr id="0" name=""/>
        <dsp:cNvSpPr/>
      </dsp:nvSpPr>
      <dsp:spPr>
        <a:xfrm>
          <a:off x="0" y="3748762"/>
          <a:ext cx="6003925" cy="84942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CAP, PACE and Special Assistance</a:t>
          </a:r>
        </a:p>
      </dsp:txBody>
      <dsp:txXfrm>
        <a:off x="41465" y="3790227"/>
        <a:ext cx="5920995" cy="7664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93C97-DF00-4D6C-B2EA-BDD60BFF63AB}">
      <dsp:nvSpPr>
        <dsp:cNvPr id="0" name=""/>
        <dsp:cNvSpPr/>
      </dsp:nvSpPr>
      <dsp:spPr>
        <a:xfrm>
          <a:off x="0" y="85290"/>
          <a:ext cx="10353675" cy="3978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North Carolina Driver License/ID</a:t>
          </a:r>
        </a:p>
      </dsp:txBody>
      <dsp:txXfrm>
        <a:off x="19419" y="104709"/>
        <a:ext cx="10314837" cy="358962"/>
      </dsp:txXfrm>
    </dsp:sp>
    <dsp:sp modelId="{9B38DAE5-EBA8-4872-A9A8-74180C4296C4}">
      <dsp:nvSpPr>
        <dsp:cNvPr id="0" name=""/>
        <dsp:cNvSpPr/>
      </dsp:nvSpPr>
      <dsp:spPr>
        <a:xfrm>
          <a:off x="0" y="532050"/>
          <a:ext cx="10353675" cy="397800"/>
        </a:xfrm>
        <a:prstGeom prst="roundRect">
          <a:avLst/>
        </a:prstGeom>
        <a:gradFill rotWithShape="0">
          <a:gsLst>
            <a:gs pos="0">
              <a:schemeClr val="accent5">
                <a:hueOff val="-2632780"/>
                <a:satOff val="2946"/>
                <a:lumOff val="168"/>
                <a:alphaOff val="0"/>
                <a:tint val="94000"/>
                <a:satMod val="100000"/>
                <a:lumMod val="104000"/>
              </a:schemeClr>
            </a:gs>
            <a:gs pos="69000">
              <a:schemeClr val="accent5">
                <a:hueOff val="-2632780"/>
                <a:satOff val="2946"/>
                <a:lumOff val="168"/>
                <a:alphaOff val="0"/>
                <a:shade val="86000"/>
                <a:satMod val="130000"/>
                <a:lumMod val="102000"/>
              </a:schemeClr>
            </a:gs>
            <a:gs pos="100000">
              <a:schemeClr val="accent5">
                <a:hueOff val="-2632780"/>
                <a:satOff val="2946"/>
                <a:lumOff val="16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Rent/Lease Statement</a:t>
          </a:r>
        </a:p>
      </dsp:txBody>
      <dsp:txXfrm>
        <a:off x="19419" y="551469"/>
        <a:ext cx="10314837" cy="358962"/>
      </dsp:txXfrm>
    </dsp:sp>
    <dsp:sp modelId="{2E5BBD42-2EFE-4AFB-839A-1F3636050DAE}">
      <dsp:nvSpPr>
        <dsp:cNvPr id="0" name=""/>
        <dsp:cNvSpPr/>
      </dsp:nvSpPr>
      <dsp:spPr>
        <a:xfrm>
          <a:off x="0" y="978810"/>
          <a:ext cx="10353675" cy="397800"/>
        </a:xfrm>
        <a:prstGeom prst="roundRect">
          <a:avLst/>
        </a:prstGeom>
        <a:gradFill rotWithShape="0">
          <a:gsLst>
            <a:gs pos="0">
              <a:schemeClr val="accent5">
                <a:hueOff val="-5265559"/>
                <a:satOff val="5893"/>
                <a:lumOff val="336"/>
                <a:alphaOff val="0"/>
                <a:tint val="94000"/>
                <a:satMod val="100000"/>
                <a:lumMod val="104000"/>
              </a:schemeClr>
            </a:gs>
            <a:gs pos="69000">
              <a:schemeClr val="accent5">
                <a:hueOff val="-5265559"/>
                <a:satOff val="5893"/>
                <a:lumOff val="336"/>
                <a:alphaOff val="0"/>
                <a:shade val="86000"/>
                <a:satMod val="130000"/>
                <a:lumMod val="102000"/>
              </a:schemeClr>
            </a:gs>
            <a:gs pos="100000">
              <a:schemeClr val="accent5">
                <a:hueOff val="-5265559"/>
                <a:satOff val="5893"/>
                <a:lumOff val="3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Paystubs</a:t>
          </a:r>
        </a:p>
      </dsp:txBody>
      <dsp:txXfrm>
        <a:off x="19419" y="998229"/>
        <a:ext cx="10314837" cy="358962"/>
      </dsp:txXfrm>
    </dsp:sp>
    <dsp:sp modelId="{BA7F13D7-777C-467A-B604-3BAD0DBF94F3}">
      <dsp:nvSpPr>
        <dsp:cNvPr id="0" name=""/>
        <dsp:cNvSpPr/>
      </dsp:nvSpPr>
      <dsp:spPr>
        <a:xfrm>
          <a:off x="0" y="1425570"/>
          <a:ext cx="10353675" cy="397800"/>
        </a:xfrm>
        <a:prstGeom prst="roundRect">
          <a:avLst/>
        </a:prstGeom>
        <a:gradFill rotWithShape="0">
          <a:gsLst>
            <a:gs pos="0">
              <a:schemeClr val="accent5">
                <a:hueOff val="-7898339"/>
                <a:satOff val="8839"/>
                <a:lumOff val="504"/>
                <a:alphaOff val="0"/>
                <a:tint val="94000"/>
                <a:satMod val="100000"/>
                <a:lumMod val="104000"/>
              </a:schemeClr>
            </a:gs>
            <a:gs pos="69000">
              <a:schemeClr val="accent5">
                <a:hueOff val="-7898339"/>
                <a:satOff val="8839"/>
                <a:lumOff val="504"/>
                <a:alphaOff val="0"/>
                <a:shade val="86000"/>
                <a:satMod val="130000"/>
                <a:lumMod val="102000"/>
              </a:schemeClr>
            </a:gs>
            <a:gs pos="100000">
              <a:schemeClr val="accent5">
                <a:hueOff val="-7898339"/>
                <a:satOff val="8839"/>
                <a:lumOff val="50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Social Security Card</a:t>
          </a:r>
        </a:p>
      </dsp:txBody>
      <dsp:txXfrm>
        <a:off x="19419" y="1444989"/>
        <a:ext cx="10314837" cy="358962"/>
      </dsp:txXfrm>
    </dsp:sp>
    <dsp:sp modelId="{A8B6DFEC-975F-44D0-A73A-CB0BA9500C07}">
      <dsp:nvSpPr>
        <dsp:cNvPr id="0" name=""/>
        <dsp:cNvSpPr/>
      </dsp:nvSpPr>
      <dsp:spPr>
        <a:xfrm>
          <a:off x="0" y="1872330"/>
          <a:ext cx="10353675" cy="397800"/>
        </a:xfrm>
        <a:prstGeom prst="roundRect">
          <a:avLst/>
        </a:prstGeom>
        <a:gradFill rotWithShape="0">
          <a:gsLst>
            <a:gs pos="0">
              <a:schemeClr val="accent5">
                <a:hueOff val="-10531119"/>
                <a:satOff val="11786"/>
                <a:lumOff val="673"/>
                <a:alphaOff val="0"/>
                <a:tint val="94000"/>
                <a:satMod val="100000"/>
                <a:lumMod val="104000"/>
              </a:schemeClr>
            </a:gs>
            <a:gs pos="69000">
              <a:schemeClr val="accent5">
                <a:hueOff val="-10531119"/>
                <a:satOff val="11786"/>
                <a:lumOff val="673"/>
                <a:alphaOff val="0"/>
                <a:shade val="86000"/>
                <a:satMod val="130000"/>
                <a:lumMod val="102000"/>
              </a:schemeClr>
            </a:gs>
            <a:gs pos="100000">
              <a:schemeClr val="accent5">
                <a:hueOff val="-10531119"/>
                <a:satOff val="11786"/>
                <a:lumOff val="67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Voter Registration Card</a:t>
          </a:r>
        </a:p>
      </dsp:txBody>
      <dsp:txXfrm>
        <a:off x="19419" y="1891749"/>
        <a:ext cx="10314837" cy="358962"/>
      </dsp:txXfrm>
    </dsp:sp>
    <dsp:sp modelId="{27295976-0556-46D0-A9F2-85975E6F04DC}">
      <dsp:nvSpPr>
        <dsp:cNvPr id="0" name=""/>
        <dsp:cNvSpPr/>
      </dsp:nvSpPr>
      <dsp:spPr>
        <a:xfrm>
          <a:off x="0" y="2319090"/>
          <a:ext cx="10353675" cy="397800"/>
        </a:xfrm>
        <a:prstGeom prst="roundRect">
          <a:avLst/>
        </a:prstGeom>
        <a:gradFill rotWithShape="0">
          <a:gsLst>
            <a:gs pos="0">
              <a:schemeClr val="accent5">
                <a:hueOff val="-13163898"/>
                <a:satOff val="14732"/>
                <a:lumOff val="841"/>
                <a:alphaOff val="0"/>
                <a:tint val="94000"/>
                <a:satMod val="100000"/>
                <a:lumMod val="104000"/>
              </a:schemeClr>
            </a:gs>
            <a:gs pos="69000">
              <a:schemeClr val="accent5">
                <a:hueOff val="-13163898"/>
                <a:satOff val="14732"/>
                <a:lumOff val="841"/>
                <a:alphaOff val="0"/>
                <a:shade val="86000"/>
                <a:satMod val="130000"/>
                <a:lumMod val="102000"/>
              </a:schemeClr>
            </a:gs>
            <a:gs pos="100000">
              <a:schemeClr val="accent5">
                <a:hueOff val="-13163898"/>
                <a:satOff val="14732"/>
                <a:lumOff val="8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Birth Certificate/</a:t>
          </a:r>
          <a:r>
            <a:rPr lang="en-US" sz="1700" kern="1200" dirty="0" err="1"/>
            <a:t>LPR</a:t>
          </a:r>
          <a:r>
            <a:rPr lang="en-US" sz="1700" kern="1200" dirty="0"/>
            <a:t> Card</a:t>
          </a:r>
        </a:p>
      </dsp:txBody>
      <dsp:txXfrm>
        <a:off x="19419" y="2338509"/>
        <a:ext cx="10314837" cy="358962"/>
      </dsp:txXfrm>
    </dsp:sp>
    <dsp:sp modelId="{87DBD08B-0EE9-4E52-A242-6AA4ADAF7327}">
      <dsp:nvSpPr>
        <dsp:cNvPr id="0" name=""/>
        <dsp:cNvSpPr/>
      </dsp:nvSpPr>
      <dsp:spPr>
        <a:xfrm>
          <a:off x="0" y="2765850"/>
          <a:ext cx="10353675" cy="397800"/>
        </a:xfrm>
        <a:prstGeom prst="roundRect">
          <a:avLst/>
        </a:prstGeom>
        <a:gradFill rotWithShape="0">
          <a:gsLst>
            <a:gs pos="0">
              <a:schemeClr val="accent5">
                <a:hueOff val="-15796677"/>
                <a:satOff val="17679"/>
                <a:lumOff val="1009"/>
                <a:alphaOff val="0"/>
                <a:tint val="94000"/>
                <a:satMod val="100000"/>
                <a:lumMod val="104000"/>
              </a:schemeClr>
            </a:gs>
            <a:gs pos="69000">
              <a:schemeClr val="accent5">
                <a:hueOff val="-15796677"/>
                <a:satOff val="17679"/>
                <a:lumOff val="1009"/>
                <a:alphaOff val="0"/>
                <a:shade val="86000"/>
                <a:satMod val="130000"/>
                <a:lumMod val="102000"/>
              </a:schemeClr>
            </a:gs>
            <a:gs pos="100000">
              <a:schemeClr val="accent5">
                <a:hueOff val="-15796677"/>
                <a:satOff val="17679"/>
                <a:lumOff val="100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Bank Statements</a:t>
          </a:r>
        </a:p>
      </dsp:txBody>
      <dsp:txXfrm>
        <a:off x="19419" y="2785269"/>
        <a:ext cx="10314837" cy="358962"/>
      </dsp:txXfrm>
    </dsp:sp>
    <dsp:sp modelId="{94692100-4029-4CDE-88B9-7E2013FB06DC}">
      <dsp:nvSpPr>
        <dsp:cNvPr id="0" name=""/>
        <dsp:cNvSpPr/>
      </dsp:nvSpPr>
      <dsp:spPr>
        <a:xfrm>
          <a:off x="0" y="3212610"/>
          <a:ext cx="10353675" cy="39780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Other benefits that require verification.</a:t>
          </a:r>
        </a:p>
      </dsp:txBody>
      <dsp:txXfrm>
        <a:off x="19419" y="3232029"/>
        <a:ext cx="10314837" cy="358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3F186-3E8D-40F0-99E3-6DFE34FB1518}">
      <dsp:nvSpPr>
        <dsp:cNvPr id="0" name=""/>
        <dsp:cNvSpPr/>
      </dsp:nvSpPr>
      <dsp:spPr>
        <a:xfrm>
          <a:off x="0" y="33614"/>
          <a:ext cx="5924550" cy="5148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NC FAST Documentation</a:t>
          </a:r>
        </a:p>
      </dsp:txBody>
      <dsp:txXfrm>
        <a:off x="25130" y="58744"/>
        <a:ext cx="5874290" cy="464540"/>
      </dsp:txXfrm>
    </dsp:sp>
    <dsp:sp modelId="{FEBB4B18-268C-473D-B6B6-9A3A84BFDF55}">
      <dsp:nvSpPr>
        <dsp:cNvPr id="0" name=""/>
        <dsp:cNvSpPr/>
      </dsp:nvSpPr>
      <dsp:spPr>
        <a:xfrm>
          <a:off x="0" y="611774"/>
          <a:ext cx="5924550" cy="514800"/>
        </a:xfrm>
        <a:prstGeom prst="roundRect">
          <a:avLst/>
        </a:prstGeom>
        <a:gradFill rotWithShape="0">
          <a:gsLst>
            <a:gs pos="0">
              <a:schemeClr val="accent5">
                <a:hueOff val="-2632780"/>
                <a:satOff val="2946"/>
                <a:lumOff val="168"/>
                <a:alphaOff val="0"/>
                <a:tint val="94000"/>
                <a:satMod val="100000"/>
                <a:lumMod val="104000"/>
              </a:schemeClr>
            </a:gs>
            <a:gs pos="69000">
              <a:schemeClr val="accent5">
                <a:hueOff val="-2632780"/>
                <a:satOff val="2946"/>
                <a:lumOff val="168"/>
                <a:alphaOff val="0"/>
                <a:shade val="86000"/>
                <a:satMod val="130000"/>
                <a:lumMod val="102000"/>
              </a:schemeClr>
            </a:gs>
            <a:gs pos="100000">
              <a:schemeClr val="accent5">
                <a:hueOff val="-2632780"/>
                <a:satOff val="2946"/>
                <a:lumOff val="168"/>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Northwoods/Compass Pilot</a:t>
          </a:r>
        </a:p>
      </dsp:txBody>
      <dsp:txXfrm>
        <a:off x="25130" y="636904"/>
        <a:ext cx="5874290" cy="464540"/>
      </dsp:txXfrm>
    </dsp:sp>
    <dsp:sp modelId="{3377939D-F584-4930-8BDA-BB768EDC4BE1}">
      <dsp:nvSpPr>
        <dsp:cNvPr id="0" name=""/>
        <dsp:cNvSpPr/>
      </dsp:nvSpPr>
      <dsp:spPr>
        <a:xfrm>
          <a:off x="0" y="1189935"/>
          <a:ext cx="5924550" cy="514800"/>
        </a:xfrm>
        <a:prstGeom prst="roundRect">
          <a:avLst/>
        </a:prstGeom>
        <a:gradFill rotWithShape="0">
          <a:gsLst>
            <a:gs pos="0">
              <a:schemeClr val="accent5">
                <a:hueOff val="-5265559"/>
                <a:satOff val="5893"/>
                <a:lumOff val="336"/>
                <a:alphaOff val="0"/>
                <a:tint val="94000"/>
                <a:satMod val="100000"/>
                <a:lumMod val="104000"/>
              </a:schemeClr>
            </a:gs>
            <a:gs pos="69000">
              <a:schemeClr val="accent5">
                <a:hueOff val="-5265559"/>
                <a:satOff val="5893"/>
                <a:lumOff val="336"/>
                <a:alphaOff val="0"/>
                <a:shade val="86000"/>
                <a:satMod val="130000"/>
                <a:lumMod val="102000"/>
              </a:schemeClr>
            </a:gs>
            <a:gs pos="100000">
              <a:schemeClr val="accent5">
                <a:hueOff val="-5265559"/>
                <a:satOff val="5893"/>
                <a:lumOff val="336"/>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Guilford County Property Tax Website</a:t>
          </a:r>
        </a:p>
      </dsp:txBody>
      <dsp:txXfrm>
        <a:off x="25130" y="1215065"/>
        <a:ext cx="5874290" cy="464540"/>
      </dsp:txXfrm>
    </dsp:sp>
    <dsp:sp modelId="{4D3C5591-D090-4D5C-910B-1402303B7B24}">
      <dsp:nvSpPr>
        <dsp:cNvPr id="0" name=""/>
        <dsp:cNvSpPr/>
      </dsp:nvSpPr>
      <dsp:spPr>
        <a:xfrm>
          <a:off x="0" y="1768095"/>
          <a:ext cx="5924550" cy="514800"/>
        </a:xfrm>
        <a:prstGeom prst="roundRect">
          <a:avLst/>
        </a:prstGeom>
        <a:gradFill rotWithShape="0">
          <a:gsLst>
            <a:gs pos="0">
              <a:schemeClr val="accent5">
                <a:hueOff val="-7898339"/>
                <a:satOff val="8839"/>
                <a:lumOff val="504"/>
                <a:alphaOff val="0"/>
                <a:tint val="94000"/>
                <a:satMod val="100000"/>
                <a:lumMod val="104000"/>
              </a:schemeClr>
            </a:gs>
            <a:gs pos="69000">
              <a:schemeClr val="accent5">
                <a:hueOff val="-7898339"/>
                <a:satOff val="8839"/>
                <a:lumOff val="504"/>
                <a:alphaOff val="0"/>
                <a:shade val="86000"/>
                <a:satMod val="130000"/>
                <a:lumMod val="102000"/>
              </a:schemeClr>
            </a:gs>
            <a:gs pos="100000">
              <a:schemeClr val="accent5">
                <a:hueOff val="-7898339"/>
                <a:satOff val="8839"/>
                <a:lumOff val="504"/>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North Carolina State Board of Elections</a:t>
          </a:r>
        </a:p>
      </dsp:txBody>
      <dsp:txXfrm>
        <a:off x="25130" y="1793225"/>
        <a:ext cx="5874290" cy="464540"/>
      </dsp:txXfrm>
    </dsp:sp>
    <dsp:sp modelId="{917CCD00-DE89-455C-B18C-8426C152D6D8}">
      <dsp:nvSpPr>
        <dsp:cNvPr id="0" name=""/>
        <dsp:cNvSpPr/>
      </dsp:nvSpPr>
      <dsp:spPr>
        <a:xfrm>
          <a:off x="0" y="2346255"/>
          <a:ext cx="5924550" cy="514800"/>
        </a:xfrm>
        <a:prstGeom prst="roundRect">
          <a:avLst/>
        </a:prstGeom>
        <a:gradFill rotWithShape="0">
          <a:gsLst>
            <a:gs pos="0">
              <a:schemeClr val="accent5">
                <a:hueOff val="-10531119"/>
                <a:satOff val="11786"/>
                <a:lumOff val="673"/>
                <a:alphaOff val="0"/>
                <a:tint val="94000"/>
                <a:satMod val="100000"/>
                <a:lumMod val="104000"/>
              </a:schemeClr>
            </a:gs>
            <a:gs pos="69000">
              <a:schemeClr val="accent5">
                <a:hueOff val="-10531119"/>
                <a:satOff val="11786"/>
                <a:lumOff val="673"/>
                <a:alphaOff val="0"/>
                <a:shade val="86000"/>
                <a:satMod val="130000"/>
                <a:lumMod val="102000"/>
              </a:schemeClr>
            </a:gs>
            <a:gs pos="100000">
              <a:schemeClr val="accent5">
                <a:hueOff val="-10531119"/>
                <a:satOff val="11786"/>
                <a:lumOff val="673"/>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ONLINE VERIFICATION (OLV)</a:t>
          </a:r>
        </a:p>
      </dsp:txBody>
      <dsp:txXfrm>
        <a:off x="25130" y="2371385"/>
        <a:ext cx="5874290" cy="464540"/>
      </dsp:txXfrm>
    </dsp:sp>
    <dsp:sp modelId="{7C558A39-B7B7-45EA-B99E-16C324B9F743}">
      <dsp:nvSpPr>
        <dsp:cNvPr id="0" name=""/>
        <dsp:cNvSpPr/>
      </dsp:nvSpPr>
      <dsp:spPr>
        <a:xfrm>
          <a:off x="0" y="2924415"/>
          <a:ext cx="5924550" cy="514800"/>
        </a:xfrm>
        <a:prstGeom prst="roundRect">
          <a:avLst/>
        </a:prstGeom>
        <a:gradFill rotWithShape="0">
          <a:gsLst>
            <a:gs pos="0">
              <a:schemeClr val="accent5">
                <a:hueOff val="-13163898"/>
                <a:satOff val="14732"/>
                <a:lumOff val="841"/>
                <a:alphaOff val="0"/>
                <a:tint val="94000"/>
                <a:satMod val="100000"/>
                <a:lumMod val="104000"/>
              </a:schemeClr>
            </a:gs>
            <a:gs pos="69000">
              <a:schemeClr val="accent5">
                <a:hueOff val="-13163898"/>
                <a:satOff val="14732"/>
                <a:lumOff val="841"/>
                <a:alphaOff val="0"/>
                <a:shade val="86000"/>
                <a:satMod val="130000"/>
                <a:lumMod val="102000"/>
              </a:schemeClr>
            </a:gs>
            <a:gs pos="100000">
              <a:schemeClr val="accent5">
                <a:hueOff val="-13163898"/>
                <a:satOff val="14732"/>
                <a:lumOff val="841"/>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ASSET VERIFICATION SYSTEM (AVS)</a:t>
          </a:r>
        </a:p>
      </dsp:txBody>
      <dsp:txXfrm>
        <a:off x="25130" y="2949545"/>
        <a:ext cx="5874290" cy="464540"/>
      </dsp:txXfrm>
    </dsp:sp>
    <dsp:sp modelId="{8446A6C9-AFA1-4166-A0E7-D99E0A7B00D6}">
      <dsp:nvSpPr>
        <dsp:cNvPr id="0" name=""/>
        <dsp:cNvSpPr/>
      </dsp:nvSpPr>
      <dsp:spPr>
        <a:xfrm>
          <a:off x="0" y="3502575"/>
          <a:ext cx="5924550" cy="514800"/>
        </a:xfrm>
        <a:prstGeom prst="roundRect">
          <a:avLst/>
        </a:prstGeom>
        <a:gradFill rotWithShape="0">
          <a:gsLst>
            <a:gs pos="0">
              <a:schemeClr val="accent5">
                <a:hueOff val="-15796677"/>
                <a:satOff val="17679"/>
                <a:lumOff val="1009"/>
                <a:alphaOff val="0"/>
                <a:tint val="94000"/>
                <a:satMod val="100000"/>
                <a:lumMod val="104000"/>
              </a:schemeClr>
            </a:gs>
            <a:gs pos="69000">
              <a:schemeClr val="accent5">
                <a:hueOff val="-15796677"/>
                <a:satOff val="17679"/>
                <a:lumOff val="1009"/>
                <a:alphaOff val="0"/>
                <a:shade val="86000"/>
                <a:satMod val="130000"/>
                <a:lumMod val="102000"/>
              </a:schemeClr>
            </a:gs>
            <a:gs pos="100000">
              <a:schemeClr val="accent5">
                <a:hueOff val="-15796677"/>
                <a:satOff val="17679"/>
                <a:lumOff val="100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Work Number </a:t>
          </a:r>
        </a:p>
      </dsp:txBody>
      <dsp:txXfrm>
        <a:off x="25130" y="3527705"/>
        <a:ext cx="5874290" cy="464540"/>
      </dsp:txXfrm>
    </dsp:sp>
    <dsp:sp modelId="{718021FD-3CB1-4CAE-B2E8-1B361F8F3888}">
      <dsp:nvSpPr>
        <dsp:cNvPr id="0" name=""/>
        <dsp:cNvSpPr/>
      </dsp:nvSpPr>
      <dsp:spPr>
        <a:xfrm>
          <a:off x="0" y="4080735"/>
          <a:ext cx="5924550" cy="514800"/>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SAVE</a:t>
          </a:r>
        </a:p>
      </dsp:txBody>
      <dsp:txXfrm>
        <a:off x="25130" y="4105865"/>
        <a:ext cx="5874290" cy="464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C4FC9-D3B5-439A-8B41-62080D132ECA}">
      <dsp:nvSpPr>
        <dsp:cNvPr id="0" name=""/>
        <dsp:cNvSpPr/>
      </dsp:nvSpPr>
      <dsp:spPr>
        <a:xfrm>
          <a:off x="0" y="585352"/>
          <a:ext cx="6003925" cy="39780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DMA-</a:t>
          </a:r>
          <a:r>
            <a:rPr lang="en-US" sz="1700" kern="1200" dirty="0" err="1"/>
            <a:t>5202C</a:t>
          </a:r>
          <a:r>
            <a:rPr lang="en-US" sz="1700" kern="1200" dirty="0"/>
            <a:t> Designation of Authorized Representative</a:t>
          </a:r>
        </a:p>
      </dsp:txBody>
      <dsp:txXfrm>
        <a:off x="19419" y="604771"/>
        <a:ext cx="5965087" cy="358962"/>
      </dsp:txXfrm>
    </dsp:sp>
    <dsp:sp modelId="{09ED643A-CF64-4EB8-888B-22B80A9AC4AA}">
      <dsp:nvSpPr>
        <dsp:cNvPr id="0" name=""/>
        <dsp:cNvSpPr/>
      </dsp:nvSpPr>
      <dsp:spPr>
        <a:xfrm>
          <a:off x="0" y="1032112"/>
          <a:ext cx="6003925" cy="397800"/>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DSS-3431 Bank Consent Form                                 </a:t>
          </a:r>
        </a:p>
      </dsp:txBody>
      <dsp:txXfrm>
        <a:off x="19419" y="1051531"/>
        <a:ext cx="5965087" cy="358962"/>
      </dsp:txXfrm>
    </dsp:sp>
    <dsp:sp modelId="{9EF76231-C5EC-481F-865F-D0082A991E77}">
      <dsp:nvSpPr>
        <dsp:cNvPr id="0" name=""/>
        <dsp:cNvSpPr/>
      </dsp:nvSpPr>
      <dsp:spPr>
        <a:xfrm>
          <a:off x="0" y="1478872"/>
          <a:ext cx="6003925" cy="397800"/>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DMA-5027 VA Income Verification                          </a:t>
          </a:r>
        </a:p>
      </dsp:txBody>
      <dsp:txXfrm>
        <a:off x="19419" y="1498291"/>
        <a:ext cx="5965087" cy="358962"/>
      </dsp:txXfrm>
    </dsp:sp>
    <dsp:sp modelId="{11F05593-E276-4E55-9E96-4001C05C17B2}">
      <dsp:nvSpPr>
        <dsp:cNvPr id="0" name=""/>
        <dsp:cNvSpPr/>
      </dsp:nvSpPr>
      <dsp:spPr>
        <a:xfrm>
          <a:off x="0" y="1925632"/>
          <a:ext cx="6003925" cy="397800"/>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DSS-8113 Wage Form                			         </a:t>
          </a:r>
        </a:p>
      </dsp:txBody>
      <dsp:txXfrm>
        <a:off x="19419" y="1945051"/>
        <a:ext cx="5965087" cy="358962"/>
      </dsp:txXfrm>
    </dsp:sp>
    <dsp:sp modelId="{0908DB64-5F7E-4D74-90DF-ACA58D899EB9}">
      <dsp:nvSpPr>
        <dsp:cNvPr id="0" name=""/>
        <dsp:cNvSpPr/>
      </dsp:nvSpPr>
      <dsp:spPr>
        <a:xfrm>
          <a:off x="0" y="2372392"/>
          <a:ext cx="6003925" cy="397800"/>
        </a:xfrm>
        <a:prstGeom prst="roundRect">
          <a:avLst/>
        </a:prstGeom>
        <a:gradFill rotWithShape="0">
          <a:gsLst>
            <a:gs pos="0">
              <a:schemeClr val="accent6">
                <a:hueOff val="0"/>
                <a:satOff val="0"/>
                <a:lumOff val="0"/>
                <a:alphaOff val="0"/>
                <a:tint val="94000"/>
                <a:satMod val="100000"/>
                <a:lumMod val="104000"/>
              </a:schemeClr>
            </a:gs>
            <a:gs pos="69000">
              <a:schemeClr val="accent6">
                <a:hueOff val="0"/>
                <a:satOff val="0"/>
                <a:lumOff val="0"/>
                <a:alphaOff val="0"/>
                <a:shade val="86000"/>
                <a:satMod val="130000"/>
                <a:lumMod val="102000"/>
              </a:schemeClr>
            </a:gs>
            <a:gs pos="100000">
              <a:schemeClr val="accent6">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DMA-5157 Vehicle Rebuttal                                      </a:t>
          </a:r>
        </a:p>
      </dsp:txBody>
      <dsp:txXfrm>
        <a:off x="19419" y="2391811"/>
        <a:ext cx="5965087" cy="358962"/>
      </dsp:txXfrm>
    </dsp:sp>
    <dsp:sp modelId="{964CA783-8178-47B8-A893-3D82127CB281}">
      <dsp:nvSpPr>
        <dsp:cNvPr id="0" name=""/>
        <dsp:cNvSpPr/>
      </dsp:nvSpPr>
      <dsp:spPr>
        <a:xfrm>
          <a:off x="0" y="2819152"/>
          <a:ext cx="6003925" cy="397800"/>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DMA-5155 Life Insurance 	                                 </a:t>
          </a:r>
        </a:p>
      </dsp:txBody>
      <dsp:txXfrm>
        <a:off x="19419" y="2838571"/>
        <a:ext cx="5965087" cy="358962"/>
      </dsp:txXfrm>
    </dsp:sp>
    <dsp:sp modelId="{10343F4D-1ABD-4DF0-A853-F7558351E023}">
      <dsp:nvSpPr>
        <dsp:cNvPr id="0" name=""/>
        <dsp:cNvSpPr/>
      </dsp:nvSpPr>
      <dsp:spPr>
        <a:xfrm>
          <a:off x="0" y="3265912"/>
          <a:ext cx="6003925" cy="397800"/>
        </a:xfrm>
        <a:prstGeom prst="round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DMA-5152/5153 Residency Declaration              </a:t>
          </a:r>
        </a:p>
      </dsp:txBody>
      <dsp:txXfrm>
        <a:off x="19419" y="3285331"/>
        <a:ext cx="5965087" cy="358962"/>
      </dsp:txXfrm>
    </dsp:sp>
    <dsp:sp modelId="{3FD86C16-D06B-4C28-B5F8-028BD3DC9365}">
      <dsp:nvSpPr>
        <dsp:cNvPr id="0" name=""/>
        <dsp:cNvSpPr/>
      </dsp:nvSpPr>
      <dsp:spPr>
        <a:xfrm>
          <a:off x="0" y="576882"/>
          <a:ext cx="6003925" cy="397800"/>
        </a:xfrm>
        <a:prstGeom prst="roundRect">
          <a:avLst/>
        </a:prstGeom>
        <a:gradFill rotWithShape="0">
          <a:gsLst>
            <a:gs pos="0">
              <a:schemeClr val="accent4">
                <a:hueOff val="0"/>
                <a:satOff val="0"/>
                <a:lumOff val="0"/>
                <a:alphaOff val="0"/>
                <a:tint val="94000"/>
                <a:satMod val="100000"/>
                <a:lumMod val="104000"/>
              </a:schemeClr>
            </a:gs>
            <a:gs pos="69000">
              <a:schemeClr val="accent4">
                <a:hueOff val="0"/>
                <a:satOff val="0"/>
                <a:lumOff val="0"/>
                <a:alphaOff val="0"/>
                <a:shade val="86000"/>
                <a:satMod val="130000"/>
                <a:lumMod val="102000"/>
              </a:schemeClr>
            </a:gs>
            <a:gs pos="100000">
              <a:schemeClr val="accent4">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DMA-</a:t>
          </a:r>
          <a:r>
            <a:rPr lang="en-US" sz="1700" kern="1200" dirty="0" err="1"/>
            <a:t>5202C</a:t>
          </a:r>
          <a:r>
            <a:rPr lang="en-US" sz="1700" kern="1200" dirty="0"/>
            <a:t> </a:t>
          </a:r>
          <a:r>
            <a:rPr lang="en-US" sz="1700" b="1" kern="1200" dirty="0"/>
            <a:t>Designation of Authorized Representative</a:t>
          </a:r>
        </a:p>
      </dsp:txBody>
      <dsp:txXfrm>
        <a:off x="19419" y="596301"/>
        <a:ext cx="5965087" cy="3589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0249C-AF07-4B5E-8757-703D5AE9F1EF}">
      <dsp:nvSpPr>
        <dsp:cNvPr id="0" name=""/>
        <dsp:cNvSpPr/>
      </dsp:nvSpPr>
      <dsp:spPr>
        <a:xfrm rot="5400000">
          <a:off x="5052937" y="-2098687"/>
          <a:ext cx="711602" cy="5090577"/>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Submit Envelop with client and caseworker name clearly visible</a:t>
          </a:r>
        </a:p>
      </dsp:txBody>
      <dsp:txXfrm rot="-5400000">
        <a:off x="2863450" y="125538"/>
        <a:ext cx="5055839" cy="642126"/>
      </dsp:txXfrm>
    </dsp:sp>
    <dsp:sp modelId="{4E43F5B8-E76D-47ED-B84C-040F436C073F}">
      <dsp:nvSpPr>
        <dsp:cNvPr id="0" name=""/>
        <dsp:cNvSpPr/>
      </dsp:nvSpPr>
      <dsp:spPr>
        <a:xfrm>
          <a:off x="0" y="1849"/>
          <a:ext cx="2863449" cy="8895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Submit</a:t>
          </a:r>
        </a:p>
      </dsp:txBody>
      <dsp:txXfrm>
        <a:off x="43422" y="45271"/>
        <a:ext cx="2776605" cy="802658"/>
      </dsp:txXfrm>
    </dsp:sp>
    <dsp:sp modelId="{04EA4758-C345-4232-99E4-ED10575B4A07}">
      <dsp:nvSpPr>
        <dsp:cNvPr id="0" name=""/>
        <dsp:cNvSpPr/>
      </dsp:nvSpPr>
      <dsp:spPr>
        <a:xfrm rot="5400000">
          <a:off x="5052937" y="-1164709"/>
          <a:ext cx="711602" cy="5090577"/>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Date submitted to the Reception desk for client</a:t>
          </a:r>
        </a:p>
      </dsp:txBody>
      <dsp:txXfrm rot="-5400000">
        <a:off x="2863450" y="1059516"/>
        <a:ext cx="5055839" cy="642126"/>
      </dsp:txXfrm>
    </dsp:sp>
    <dsp:sp modelId="{DFE89203-56F3-44D5-BE11-7B64DCFAEDFB}">
      <dsp:nvSpPr>
        <dsp:cNvPr id="0" name=""/>
        <dsp:cNvSpPr/>
      </dsp:nvSpPr>
      <dsp:spPr>
        <a:xfrm>
          <a:off x="0" y="935827"/>
          <a:ext cx="2863449" cy="8895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Date</a:t>
          </a:r>
        </a:p>
      </dsp:txBody>
      <dsp:txXfrm>
        <a:off x="43422" y="979249"/>
        <a:ext cx="2776605" cy="802658"/>
      </dsp:txXfrm>
    </dsp:sp>
    <dsp:sp modelId="{EA854F0C-0C0C-45B4-AD29-E05CE93F1B75}">
      <dsp:nvSpPr>
        <dsp:cNvPr id="0" name=""/>
        <dsp:cNvSpPr/>
      </dsp:nvSpPr>
      <dsp:spPr>
        <a:xfrm rot="5400000">
          <a:off x="5052937" y="-230731"/>
          <a:ext cx="711602" cy="5090577"/>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Submit to correct agency. For example, if a client is in High Point, send letter via Interoffice mail to High Point for client to pickup.</a:t>
          </a:r>
        </a:p>
      </dsp:txBody>
      <dsp:txXfrm rot="-5400000">
        <a:off x="2863450" y="1993494"/>
        <a:ext cx="5055839" cy="642126"/>
      </dsp:txXfrm>
    </dsp:sp>
    <dsp:sp modelId="{BFF89426-3EC7-4C88-A09E-E9649228332D}">
      <dsp:nvSpPr>
        <dsp:cNvPr id="0" name=""/>
        <dsp:cNvSpPr/>
      </dsp:nvSpPr>
      <dsp:spPr>
        <a:xfrm>
          <a:off x="0" y="1869805"/>
          <a:ext cx="2863449" cy="8895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Submit</a:t>
          </a:r>
        </a:p>
      </dsp:txBody>
      <dsp:txXfrm>
        <a:off x="43422" y="1913227"/>
        <a:ext cx="2776605" cy="802658"/>
      </dsp:txXfrm>
    </dsp:sp>
    <dsp:sp modelId="{83FF16FC-43F5-4F8F-9AB9-7FB1A18F8733}">
      <dsp:nvSpPr>
        <dsp:cNvPr id="0" name=""/>
        <dsp:cNvSpPr/>
      </dsp:nvSpPr>
      <dsp:spPr>
        <a:xfrm rot="5400000">
          <a:off x="5052937" y="703246"/>
          <a:ext cx="711602" cy="5090577"/>
        </a:xfrm>
        <a:prstGeom prst="round2SameRect">
          <a:avLst/>
        </a:prstGeom>
        <a:solidFill>
          <a:schemeClr val="accent3">
            <a:alpha val="90000"/>
            <a:tint val="40000"/>
            <a:hueOff val="0"/>
            <a:satOff val="0"/>
            <a:lumOff val="0"/>
            <a:alphaOff val="0"/>
          </a:schemeClr>
        </a:solidFill>
        <a:ln w="1905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Always reach out to the client and/or Authorized Representative to make sure they are aware they have mail. </a:t>
          </a:r>
        </a:p>
      </dsp:txBody>
      <dsp:txXfrm rot="-5400000">
        <a:off x="2863450" y="2927471"/>
        <a:ext cx="5055839" cy="642126"/>
      </dsp:txXfrm>
    </dsp:sp>
    <dsp:sp modelId="{A8ABEE4B-6A69-4354-965A-ADA196F36F8A}">
      <dsp:nvSpPr>
        <dsp:cNvPr id="0" name=""/>
        <dsp:cNvSpPr/>
      </dsp:nvSpPr>
      <dsp:spPr>
        <a:xfrm>
          <a:off x="0" y="2803783"/>
          <a:ext cx="2863449" cy="88950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a:t>Reach out</a:t>
          </a:r>
        </a:p>
      </dsp:txBody>
      <dsp:txXfrm>
        <a:off x="43422" y="2847205"/>
        <a:ext cx="2776605" cy="8026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006CB-CE88-4B41-9D55-FCC0E95CEC29}" type="datetimeFigureOut">
              <a:rPr lang="en-US" smtClean="0"/>
              <a:t>6/27/2023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C8970-6645-48CA-BD68-8A74B70C41CB}" type="slidenum">
              <a:rPr lang="en-US" smtClean="0"/>
              <a:t>‹#›</a:t>
            </a:fld>
            <a:endParaRPr lang="en-US"/>
          </a:p>
        </p:txBody>
      </p:sp>
    </p:spTree>
    <p:extLst>
      <p:ext uri="{BB962C8B-B14F-4D97-AF65-F5344CB8AC3E}">
        <p14:creationId xmlns:p14="http://schemas.microsoft.com/office/powerpoint/2010/main" val="3248540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68A2F-4B80-4FD1-9435-6095FB1561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44189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83557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736919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6221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1873840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E868A2F-4B80-4FD1-9435-6095FB156196}"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155457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E868A2F-4B80-4FD1-9435-6095FB156196}"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253761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68A2F-4B80-4FD1-9435-6095FB1561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413147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68A2F-4B80-4FD1-9435-6095FB1561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4447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68A2F-4B80-4FD1-9435-6095FB1561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19242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68A2F-4B80-4FD1-9435-6095FB156196}" type="datetimeFigureOut">
              <a:rPr lang="en-US" smtClean="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2213760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165662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68A2F-4B80-4FD1-9435-6095FB156196}" type="datetimeFigureOut">
              <a:rPr lang="en-US" smtClean="0"/>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34725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68A2F-4B80-4FD1-9435-6095FB156196}" type="datetimeFigureOut">
              <a:rPr lang="en-US" smtClean="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212378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68A2F-4B80-4FD1-9435-6095FB156196}" type="datetimeFigureOut">
              <a:rPr lang="en-US" smtClean="0"/>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293367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2332786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868A2F-4B80-4FD1-9435-6095FB156196}" type="datetimeFigureOut">
              <a:rPr lang="en-US" smtClean="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5EF0D0-6B11-456B-82A4-8370805D7407}" type="slidenum">
              <a:rPr lang="en-US" smtClean="0"/>
              <a:t>‹#›</a:t>
            </a:fld>
            <a:endParaRPr lang="en-US"/>
          </a:p>
        </p:txBody>
      </p:sp>
    </p:spTree>
    <p:extLst>
      <p:ext uri="{BB962C8B-B14F-4D97-AF65-F5344CB8AC3E}">
        <p14:creationId xmlns:p14="http://schemas.microsoft.com/office/powerpoint/2010/main" val="397312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E868A2F-4B80-4FD1-9435-6095FB156196}" type="datetimeFigureOut">
              <a:rPr lang="en-US" smtClean="0"/>
              <a:t>6/27/2023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5EF0D0-6B11-456B-82A4-8370805D7407}" type="slidenum">
              <a:rPr lang="en-US" smtClean="0"/>
              <a:t>‹#›</a:t>
            </a:fld>
            <a:endParaRPr lang="en-US"/>
          </a:p>
        </p:txBody>
      </p:sp>
    </p:spTree>
    <p:extLst>
      <p:ext uri="{BB962C8B-B14F-4D97-AF65-F5344CB8AC3E}">
        <p14:creationId xmlns:p14="http://schemas.microsoft.com/office/powerpoint/2010/main" val="3975102213"/>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jpe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2CE58-7E41-453D-B4BB-5A909A20B29A}"/>
              </a:ext>
            </a:extLst>
          </p:cNvPr>
          <p:cNvSpPr>
            <a:spLocks noGrp="1"/>
          </p:cNvSpPr>
          <p:nvPr>
            <p:ph type="ctrTitle"/>
          </p:nvPr>
        </p:nvSpPr>
        <p:spPr>
          <a:xfrm>
            <a:off x="1135781" y="1122363"/>
            <a:ext cx="5896391" cy="2387600"/>
          </a:xfrm>
        </p:spPr>
        <p:txBody>
          <a:bodyPr>
            <a:normAutofit/>
          </a:bodyPr>
          <a:lstStyle/>
          <a:p>
            <a:r>
              <a:rPr lang="en-US" dirty="0"/>
              <a:t>Economic Services Presentation</a:t>
            </a:r>
          </a:p>
        </p:txBody>
      </p:sp>
      <p:sp>
        <p:nvSpPr>
          <p:cNvPr id="3" name="Subtitle 2">
            <a:extLst>
              <a:ext uri="{FF2B5EF4-FFF2-40B4-BE49-F238E27FC236}">
                <a16:creationId xmlns:a16="http://schemas.microsoft.com/office/drawing/2014/main" id="{7E69E5D3-B78E-41E9-9164-FBF1A77C7A4E}"/>
              </a:ext>
            </a:extLst>
          </p:cNvPr>
          <p:cNvSpPr>
            <a:spLocks noGrp="1"/>
          </p:cNvSpPr>
          <p:nvPr>
            <p:ph type="subTitle" idx="1"/>
          </p:nvPr>
        </p:nvSpPr>
        <p:spPr>
          <a:xfrm>
            <a:off x="1135781" y="3602038"/>
            <a:ext cx="5896391" cy="1655762"/>
          </a:xfrm>
        </p:spPr>
        <p:txBody>
          <a:bodyPr>
            <a:normAutofit/>
          </a:bodyPr>
          <a:lstStyle/>
          <a:p>
            <a:r>
              <a:rPr lang="en-US" dirty="0"/>
              <a:t>Adult Medicaid Division</a:t>
            </a:r>
          </a:p>
          <a:p>
            <a:endParaRPr lang="en-US" dirty="0"/>
          </a:p>
          <a:p>
            <a:r>
              <a:rPr lang="en-US" dirty="0"/>
              <a:t>RaGeeni Coleman, Eligibility Supervisor</a:t>
            </a:r>
          </a:p>
        </p:txBody>
      </p:sp>
      <p:pic>
        <p:nvPicPr>
          <p:cNvPr id="1026" name="Picture 2" descr="Guilford County – Healthy Guilford COVID-19 Business Resources">
            <a:extLst>
              <a:ext uri="{FF2B5EF4-FFF2-40B4-BE49-F238E27FC236}">
                <a16:creationId xmlns:a16="http://schemas.microsoft.com/office/drawing/2014/main" id="{73277D82-044A-48FE-A9B8-F98138F5E3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8736" y="1514872"/>
            <a:ext cx="3402767" cy="3350416"/>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508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B5A5-AE0E-4FFB-B946-0BCD3059FDA4}"/>
              </a:ext>
            </a:extLst>
          </p:cNvPr>
          <p:cNvSpPr>
            <a:spLocks noGrp="1"/>
          </p:cNvSpPr>
          <p:nvPr>
            <p:ph type="title"/>
          </p:nvPr>
        </p:nvSpPr>
        <p:spPr/>
        <p:txBody>
          <a:bodyPr>
            <a:normAutofit fontScale="90000"/>
          </a:bodyPr>
          <a:lstStyle/>
          <a:p>
            <a:r>
              <a:rPr lang="en-US" dirty="0">
                <a:effectLst/>
              </a:rPr>
              <a:t>The following are examples of documents that can be used for </a:t>
            </a:r>
            <a:r>
              <a:rPr lang="en-US">
                <a:effectLst/>
              </a:rPr>
              <a:t>verifictions</a:t>
            </a:r>
            <a:endParaRPr lang="en-US" dirty="0"/>
          </a:p>
        </p:txBody>
      </p:sp>
      <p:graphicFrame>
        <p:nvGraphicFramePr>
          <p:cNvPr id="5" name="Content Placeholder 2">
            <a:extLst>
              <a:ext uri="{FF2B5EF4-FFF2-40B4-BE49-F238E27FC236}">
                <a16:creationId xmlns:a16="http://schemas.microsoft.com/office/drawing/2014/main" id="{DD19EDAC-F946-C04B-50C2-B0B6DAB45820}"/>
              </a:ext>
            </a:extLst>
          </p:cNvPr>
          <p:cNvGraphicFramePr>
            <a:graphicFrameLocks noGrp="1"/>
          </p:cNvGraphicFramePr>
          <p:nvPr>
            <p:ph idx="1"/>
            <p:extLst>
              <p:ext uri="{D42A27DB-BD31-4B8C-83A1-F6EECF244321}">
                <p14:modId xmlns:p14="http://schemas.microsoft.com/office/powerpoint/2010/main" val="3843643708"/>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72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43093C97-DF00-4D6C-B2EA-BDD60BFF63AB}"/>
                                            </p:graphicEl>
                                          </p:spTgt>
                                        </p:tgtEl>
                                        <p:attrNameLst>
                                          <p:attrName>style.visibility</p:attrName>
                                        </p:attrNameLst>
                                      </p:cBhvr>
                                      <p:to>
                                        <p:strVal val="visible"/>
                                      </p:to>
                                    </p:set>
                                    <p:animEffect transition="in" filter="fade">
                                      <p:cBhvr>
                                        <p:cTn id="7" dur="1000"/>
                                        <p:tgtEl>
                                          <p:spTgt spid="5">
                                            <p:graphicEl>
                                              <a:dgm id="{43093C97-DF00-4D6C-B2EA-BDD60BFF63AB}"/>
                                            </p:graphicEl>
                                          </p:spTgt>
                                        </p:tgtEl>
                                      </p:cBhvr>
                                    </p:animEffect>
                                    <p:anim calcmode="lin" valueType="num">
                                      <p:cBhvr>
                                        <p:cTn id="8" dur="1000" fill="hold"/>
                                        <p:tgtEl>
                                          <p:spTgt spid="5">
                                            <p:graphicEl>
                                              <a:dgm id="{43093C97-DF00-4D6C-B2EA-BDD60BFF63AB}"/>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43093C97-DF00-4D6C-B2EA-BDD60BFF63A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9B38DAE5-EBA8-4872-A9A8-74180C4296C4}"/>
                                            </p:graphicEl>
                                          </p:spTgt>
                                        </p:tgtEl>
                                        <p:attrNameLst>
                                          <p:attrName>style.visibility</p:attrName>
                                        </p:attrNameLst>
                                      </p:cBhvr>
                                      <p:to>
                                        <p:strVal val="visible"/>
                                      </p:to>
                                    </p:set>
                                    <p:animEffect transition="in" filter="fade">
                                      <p:cBhvr>
                                        <p:cTn id="14" dur="1000"/>
                                        <p:tgtEl>
                                          <p:spTgt spid="5">
                                            <p:graphicEl>
                                              <a:dgm id="{9B38DAE5-EBA8-4872-A9A8-74180C4296C4}"/>
                                            </p:graphicEl>
                                          </p:spTgt>
                                        </p:tgtEl>
                                      </p:cBhvr>
                                    </p:animEffect>
                                    <p:anim calcmode="lin" valueType="num">
                                      <p:cBhvr>
                                        <p:cTn id="15" dur="1000" fill="hold"/>
                                        <p:tgtEl>
                                          <p:spTgt spid="5">
                                            <p:graphicEl>
                                              <a:dgm id="{9B38DAE5-EBA8-4872-A9A8-74180C4296C4}"/>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9B38DAE5-EBA8-4872-A9A8-74180C4296C4}"/>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2E5BBD42-2EFE-4AFB-839A-1F3636050DAE}"/>
                                            </p:graphicEl>
                                          </p:spTgt>
                                        </p:tgtEl>
                                        <p:attrNameLst>
                                          <p:attrName>style.visibility</p:attrName>
                                        </p:attrNameLst>
                                      </p:cBhvr>
                                      <p:to>
                                        <p:strVal val="visible"/>
                                      </p:to>
                                    </p:set>
                                    <p:animEffect transition="in" filter="fade">
                                      <p:cBhvr>
                                        <p:cTn id="21" dur="1000"/>
                                        <p:tgtEl>
                                          <p:spTgt spid="5">
                                            <p:graphicEl>
                                              <a:dgm id="{2E5BBD42-2EFE-4AFB-839A-1F3636050DAE}"/>
                                            </p:graphicEl>
                                          </p:spTgt>
                                        </p:tgtEl>
                                      </p:cBhvr>
                                    </p:animEffect>
                                    <p:anim calcmode="lin" valueType="num">
                                      <p:cBhvr>
                                        <p:cTn id="22" dur="1000" fill="hold"/>
                                        <p:tgtEl>
                                          <p:spTgt spid="5">
                                            <p:graphicEl>
                                              <a:dgm id="{2E5BBD42-2EFE-4AFB-839A-1F3636050DAE}"/>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2E5BBD42-2EFE-4AFB-839A-1F3636050DAE}"/>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BA7F13D7-777C-467A-B604-3BAD0DBF94F3}"/>
                                            </p:graphicEl>
                                          </p:spTgt>
                                        </p:tgtEl>
                                        <p:attrNameLst>
                                          <p:attrName>style.visibility</p:attrName>
                                        </p:attrNameLst>
                                      </p:cBhvr>
                                      <p:to>
                                        <p:strVal val="visible"/>
                                      </p:to>
                                    </p:set>
                                    <p:animEffect transition="in" filter="fade">
                                      <p:cBhvr>
                                        <p:cTn id="28" dur="1000"/>
                                        <p:tgtEl>
                                          <p:spTgt spid="5">
                                            <p:graphicEl>
                                              <a:dgm id="{BA7F13D7-777C-467A-B604-3BAD0DBF94F3}"/>
                                            </p:graphicEl>
                                          </p:spTgt>
                                        </p:tgtEl>
                                      </p:cBhvr>
                                    </p:animEffect>
                                    <p:anim calcmode="lin" valueType="num">
                                      <p:cBhvr>
                                        <p:cTn id="29" dur="1000" fill="hold"/>
                                        <p:tgtEl>
                                          <p:spTgt spid="5">
                                            <p:graphicEl>
                                              <a:dgm id="{BA7F13D7-777C-467A-B604-3BAD0DBF94F3}"/>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BA7F13D7-777C-467A-B604-3BAD0DBF94F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graphicEl>
                                              <a:dgm id="{A8B6DFEC-975F-44D0-A73A-CB0BA9500C07}"/>
                                            </p:graphicEl>
                                          </p:spTgt>
                                        </p:tgtEl>
                                        <p:attrNameLst>
                                          <p:attrName>style.visibility</p:attrName>
                                        </p:attrNameLst>
                                      </p:cBhvr>
                                      <p:to>
                                        <p:strVal val="visible"/>
                                      </p:to>
                                    </p:set>
                                    <p:animEffect transition="in" filter="fade">
                                      <p:cBhvr>
                                        <p:cTn id="35" dur="1000"/>
                                        <p:tgtEl>
                                          <p:spTgt spid="5">
                                            <p:graphicEl>
                                              <a:dgm id="{A8B6DFEC-975F-44D0-A73A-CB0BA9500C07}"/>
                                            </p:graphicEl>
                                          </p:spTgt>
                                        </p:tgtEl>
                                      </p:cBhvr>
                                    </p:animEffect>
                                    <p:anim calcmode="lin" valueType="num">
                                      <p:cBhvr>
                                        <p:cTn id="36" dur="1000" fill="hold"/>
                                        <p:tgtEl>
                                          <p:spTgt spid="5">
                                            <p:graphicEl>
                                              <a:dgm id="{A8B6DFEC-975F-44D0-A73A-CB0BA9500C07}"/>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A8B6DFEC-975F-44D0-A73A-CB0BA9500C07}"/>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graphicEl>
                                              <a:dgm id="{27295976-0556-46D0-A9F2-85975E6F04DC}"/>
                                            </p:graphicEl>
                                          </p:spTgt>
                                        </p:tgtEl>
                                        <p:attrNameLst>
                                          <p:attrName>style.visibility</p:attrName>
                                        </p:attrNameLst>
                                      </p:cBhvr>
                                      <p:to>
                                        <p:strVal val="visible"/>
                                      </p:to>
                                    </p:set>
                                    <p:animEffect transition="in" filter="fade">
                                      <p:cBhvr>
                                        <p:cTn id="42" dur="1000"/>
                                        <p:tgtEl>
                                          <p:spTgt spid="5">
                                            <p:graphicEl>
                                              <a:dgm id="{27295976-0556-46D0-A9F2-85975E6F04DC}"/>
                                            </p:graphicEl>
                                          </p:spTgt>
                                        </p:tgtEl>
                                      </p:cBhvr>
                                    </p:animEffect>
                                    <p:anim calcmode="lin" valueType="num">
                                      <p:cBhvr>
                                        <p:cTn id="43" dur="1000" fill="hold"/>
                                        <p:tgtEl>
                                          <p:spTgt spid="5">
                                            <p:graphicEl>
                                              <a:dgm id="{27295976-0556-46D0-A9F2-85975E6F04DC}"/>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27295976-0556-46D0-A9F2-85975E6F04D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graphicEl>
                                              <a:dgm id="{87DBD08B-0EE9-4E52-A242-6AA4ADAF7327}"/>
                                            </p:graphicEl>
                                          </p:spTgt>
                                        </p:tgtEl>
                                        <p:attrNameLst>
                                          <p:attrName>style.visibility</p:attrName>
                                        </p:attrNameLst>
                                      </p:cBhvr>
                                      <p:to>
                                        <p:strVal val="visible"/>
                                      </p:to>
                                    </p:set>
                                    <p:animEffect transition="in" filter="fade">
                                      <p:cBhvr>
                                        <p:cTn id="49" dur="1000"/>
                                        <p:tgtEl>
                                          <p:spTgt spid="5">
                                            <p:graphicEl>
                                              <a:dgm id="{87DBD08B-0EE9-4E52-A242-6AA4ADAF7327}"/>
                                            </p:graphicEl>
                                          </p:spTgt>
                                        </p:tgtEl>
                                      </p:cBhvr>
                                    </p:animEffect>
                                    <p:anim calcmode="lin" valueType="num">
                                      <p:cBhvr>
                                        <p:cTn id="50" dur="1000" fill="hold"/>
                                        <p:tgtEl>
                                          <p:spTgt spid="5">
                                            <p:graphicEl>
                                              <a:dgm id="{87DBD08B-0EE9-4E52-A242-6AA4ADAF7327}"/>
                                            </p:graphicEl>
                                          </p:spTgt>
                                        </p:tgtEl>
                                        <p:attrNameLst>
                                          <p:attrName>ppt_x</p:attrName>
                                        </p:attrNameLst>
                                      </p:cBhvr>
                                      <p:tavLst>
                                        <p:tav tm="0">
                                          <p:val>
                                            <p:strVal val="#ppt_x"/>
                                          </p:val>
                                        </p:tav>
                                        <p:tav tm="100000">
                                          <p:val>
                                            <p:strVal val="#ppt_x"/>
                                          </p:val>
                                        </p:tav>
                                      </p:tavLst>
                                    </p:anim>
                                    <p:anim calcmode="lin" valueType="num">
                                      <p:cBhvr>
                                        <p:cTn id="51" dur="1000" fill="hold"/>
                                        <p:tgtEl>
                                          <p:spTgt spid="5">
                                            <p:graphicEl>
                                              <a:dgm id="{87DBD08B-0EE9-4E52-A242-6AA4ADAF7327}"/>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graphicEl>
                                              <a:dgm id="{94692100-4029-4CDE-88B9-7E2013FB06DC}"/>
                                            </p:graphicEl>
                                          </p:spTgt>
                                        </p:tgtEl>
                                        <p:attrNameLst>
                                          <p:attrName>style.visibility</p:attrName>
                                        </p:attrNameLst>
                                      </p:cBhvr>
                                      <p:to>
                                        <p:strVal val="visible"/>
                                      </p:to>
                                    </p:set>
                                    <p:animEffect transition="in" filter="fade">
                                      <p:cBhvr>
                                        <p:cTn id="56" dur="1000"/>
                                        <p:tgtEl>
                                          <p:spTgt spid="5">
                                            <p:graphicEl>
                                              <a:dgm id="{94692100-4029-4CDE-88B9-7E2013FB06DC}"/>
                                            </p:graphicEl>
                                          </p:spTgt>
                                        </p:tgtEl>
                                      </p:cBhvr>
                                    </p:animEffect>
                                    <p:anim calcmode="lin" valueType="num">
                                      <p:cBhvr>
                                        <p:cTn id="57" dur="1000" fill="hold"/>
                                        <p:tgtEl>
                                          <p:spTgt spid="5">
                                            <p:graphicEl>
                                              <a:dgm id="{94692100-4029-4CDE-88B9-7E2013FB06DC}"/>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94692100-4029-4CDE-88B9-7E2013FB06D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CCA9E6-7917-41E8-8ADB-7F98F4BA4614}"/>
              </a:ext>
            </a:extLst>
          </p:cNvPr>
          <p:cNvSpPr>
            <a:spLocks noGrp="1"/>
          </p:cNvSpPr>
          <p:nvPr>
            <p:ph type="ctrTitle"/>
          </p:nvPr>
        </p:nvSpPr>
        <p:spPr>
          <a:xfrm>
            <a:off x="913794" y="643467"/>
            <a:ext cx="9600217" cy="3585834"/>
          </a:xfrm>
        </p:spPr>
        <p:txBody>
          <a:bodyPr>
            <a:normAutofit/>
          </a:bodyPr>
          <a:lstStyle/>
          <a:p>
            <a:pPr algn="l"/>
            <a:r>
              <a:rPr lang="en-US" sz="7200"/>
              <a:t>Caseworker Responsibility</a:t>
            </a:r>
          </a:p>
        </p:txBody>
      </p:sp>
    </p:spTree>
    <p:extLst>
      <p:ext uri="{BB962C8B-B14F-4D97-AF65-F5344CB8AC3E}">
        <p14:creationId xmlns:p14="http://schemas.microsoft.com/office/powerpoint/2010/main" val="486901440"/>
      </p:ext>
    </p:extLst>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BCA13C-213B-4B6F-9AA0-ABC2BBDD3128}"/>
              </a:ext>
            </a:extLst>
          </p:cNvPr>
          <p:cNvSpPr>
            <a:spLocks noGrp="1"/>
          </p:cNvSpPr>
          <p:nvPr>
            <p:ph type="title"/>
          </p:nvPr>
        </p:nvSpPr>
        <p:spPr>
          <a:xfrm>
            <a:off x="913796" y="927100"/>
            <a:ext cx="3418766" cy="4616450"/>
          </a:xfrm>
        </p:spPr>
        <p:txBody>
          <a:bodyPr>
            <a:normAutofit/>
          </a:bodyPr>
          <a:lstStyle/>
          <a:p>
            <a:r>
              <a:rPr lang="en-US" sz="2600"/>
              <a:t>Caseworker Responsibility</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F82D6C-2E88-41D0-933D-F2ECC8E72B57}"/>
              </a:ext>
            </a:extLst>
          </p:cNvPr>
          <p:cNvSpPr>
            <a:spLocks noGrp="1"/>
          </p:cNvSpPr>
          <p:nvPr>
            <p:ph idx="1"/>
          </p:nvPr>
        </p:nvSpPr>
        <p:spPr>
          <a:xfrm>
            <a:off x="4976029" y="971549"/>
            <a:ext cx="6291528" cy="4616450"/>
          </a:xfrm>
        </p:spPr>
        <p:txBody>
          <a:bodyPr anchor="ctr">
            <a:normAutofit/>
          </a:bodyPr>
          <a:lstStyle/>
          <a:p>
            <a:r>
              <a:rPr lang="en-US" dirty="0"/>
              <a:t>Eligibility Caseworkers should perform all the necessary steps to properly determine if a household is eligible for program assistance. Having taken all avenues necessary for determination, the Eligibility Caseworker will properly deny any ineligible members.</a:t>
            </a:r>
          </a:p>
          <a:p>
            <a:endParaRPr lang="en-US" dirty="0"/>
          </a:p>
        </p:txBody>
      </p:sp>
    </p:spTree>
    <p:extLst>
      <p:ext uri="{BB962C8B-B14F-4D97-AF65-F5344CB8AC3E}">
        <p14:creationId xmlns:p14="http://schemas.microsoft.com/office/powerpoint/2010/main" val="24408217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A9127-336E-4AB3-9044-C60D3CA882CE}"/>
              </a:ext>
            </a:extLst>
          </p:cNvPr>
          <p:cNvSpPr>
            <a:spLocks noGrp="1"/>
          </p:cNvSpPr>
          <p:nvPr>
            <p:ph type="title"/>
          </p:nvPr>
        </p:nvSpPr>
        <p:spPr>
          <a:xfrm>
            <a:off x="752475" y="609600"/>
            <a:ext cx="3643150" cy="5603310"/>
          </a:xfrm>
        </p:spPr>
        <p:txBody>
          <a:bodyPr>
            <a:normAutofit/>
          </a:bodyPr>
          <a:lstStyle/>
          <a:p>
            <a:r>
              <a:rPr lang="en-US" dirty="0"/>
              <a:t>Agency Tools</a:t>
            </a:r>
          </a:p>
        </p:txBody>
      </p:sp>
      <p:graphicFrame>
        <p:nvGraphicFramePr>
          <p:cNvPr id="5" name="Content Placeholder 2">
            <a:extLst>
              <a:ext uri="{FF2B5EF4-FFF2-40B4-BE49-F238E27FC236}">
                <a16:creationId xmlns:a16="http://schemas.microsoft.com/office/drawing/2014/main" id="{287ACFBF-8029-61DB-09E1-A3B44F5633DB}"/>
              </a:ext>
            </a:extLst>
          </p:cNvPr>
          <p:cNvGraphicFramePr>
            <a:graphicFrameLocks noGrp="1"/>
          </p:cNvGraphicFramePr>
          <p:nvPr>
            <p:ph idx="1"/>
            <p:extLst>
              <p:ext uri="{D42A27DB-BD31-4B8C-83A1-F6EECF244321}">
                <p14:modId xmlns:p14="http://schemas.microsoft.com/office/powerpoint/2010/main" val="542354035"/>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36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283F186-3E8D-40F0-99E3-6DFE34FB1518}"/>
                                            </p:graphicEl>
                                          </p:spTgt>
                                        </p:tgtEl>
                                        <p:attrNameLst>
                                          <p:attrName>style.visibility</p:attrName>
                                        </p:attrNameLst>
                                      </p:cBhvr>
                                      <p:to>
                                        <p:strVal val="visible"/>
                                      </p:to>
                                    </p:set>
                                    <p:animEffect transition="in" filter="fade">
                                      <p:cBhvr>
                                        <p:cTn id="7" dur="1000"/>
                                        <p:tgtEl>
                                          <p:spTgt spid="5">
                                            <p:graphicEl>
                                              <a:dgm id="{D283F186-3E8D-40F0-99E3-6DFE34FB1518}"/>
                                            </p:graphicEl>
                                          </p:spTgt>
                                        </p:tgtEl>
                                      </p:cBhvr>
                                    </p:animEffect>
                                    <p:anim calcmode="lin" valueType="num">
                                      <p:cBhvr>
                                        <p:cTn id="8" dur="1000" fill="hold"/>
                                        <p:tgtEl>
                                          <p:spTgt spid="5">
                                            <p:graphicEl>
                                              <a:dgm id="{D283F186-3E8D-40F0-99E3-6DFE34FB151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283F186-3E8D-40F0-99E3-6DFE34FB1518}"/>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FEBB4B18-268C-473D-B6B6-9A3A84BFDF55}"/>
                                            </p:graphicEl>
                                          </p:spTgt>
                                        </p:tgtEl>
                                        <p:attrNameLst>
                                          <p:attrName>style.visibility</p:attrName>
                                        </p:attrNameLst>
                                      </p:cBhvr>
                                      <p:to>
                                        <p:strVal val="visible"/>
                                      </p:to>
                                    </p:set>
                                    <p:animEffect transition="in" filter="fade">
                                      <p:cBhvr>
                                        <p:cTn id="12" dur="1000"/>
                                        <p:tgtEl>
                                          <p:spTgt spid="5">
                                            <p:graphicEl>
                                              <a:dgm id="{FEBB4B18-268C-473D-B6B6-9A3A84BFDF55}"/>
                                            </p:graphicEl>
                                          </p:spTgt>
                                        </p:tgtEl>
                                      </p:cBhvr>
                                    </p:animEffect>
                                    <p:anim calcmode="lin" valueType="num">
                                      <p:cBhvr>
                                        <p:cTn id="13" dur="1000" fill="hold"/>
                                        <p:tgtEl>
                                          <p:spTgt spid="5">
                                            <p:graphicEl>
                                              <a:dgm id="{FEBB4B18-268C-473D-B6B6-9A3A84BFDF55}"/>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FEBB4B18-268C-473D-B6B6-9A3A84BFDF55}"/>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graphicEl>
                                              <a:dgm id="{3377939D-F584-4930-8BDA-BB768EDC4BE1}"/>
                                            </p:graphicEl>
                                          </p:spTgt>
                                        </p:tgtEl>
                                        <p:attrNameLst>
                                          <p:attrName>style.visibility</p:attrName>
                                        </p:attrNameLst>
                                      </p:cBhvr>
                                      <p:to>
                                        <p:strVal val="visible"/>
                                      </p:to>
                                    </p:set>
                                    <p:animEffect transition="in" filter="fade">
                                      <p:cBhvr>
                                        <p:cTn id="17" dur="1000"/>
                                        <p:tgtEl>
                                          <p:spTgt spid="5">
                                            <p:graphicEl>
                                              <a:dgm id="{3377939D-F584-4930-8BDA-BB768EDC4BE1}"/>
                                            </p:graphicEl>
                                          </p:spTgt>
                                        </p:tgtEl>
                                      </p:cBhvr>
                                    </p:animEffect>
                                    <p:anim calcmode="lin" valueType="num">
                                      <p:cBhvr>
                                        <p:cTn id="18" dur="1000" fill="hold"/>
                                        <p:tgtEl>
                                          <p:spTgt spid="5">
                                            <p:graphicEl>
                                              <a:dgm id="{3377939D-F584-4930-8BDA-BB768EDC4BE1}"/>
                                            </p:graphicEl>
                                          </p:spTgt>
                                        </p:tgtEl>
                                        <p:attrNameLst>
                                          <p:attrName>ppt_x</p:attrName>
                                        </p:attrNameLst>
                                      </p:cBhvr>
                                      <p:tavLst>
                                        <p:tav tm="0">
                                          <p:val>
                                            <p:strVal val="#ppt_x"/>
                                          </p:val>
                                        </p:tav>
                                        <p:tav tm="100000">
                                          <p:val>
                                            <p:strVal val="#ppt_x"/>
                                          </p:val>
                                        </p:tav>
                                      </p:tavLst>
                                    </p:anim>
                                    <p:anim calcmode="lin" valueType="num">
                                      <p:cBhvr>
                                        <p:cTn id="19" dur="1000" fill="hold"/>
                                        <p:tgtEl>
                                          <p:spTgt spid="5">
                                            <p:graphicEl>
                                              <a:dgm id="{3377939D-F584-4930-8BDA-BB768EDC4BE1}"/>
                                            </p:graphic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graphicEl>
                                              <a:dgm id="{4D3C5591-D090-4D5C-910B-1402303B7B24}"/>
                                            </p:graphicEl>
                                          </p:spTgt>
                                        </p:tgtEl>
                                        <p:attrNameLst>
                                          <p:attrName>style.visibility</p:attrName>
                                        </p:attrNameLst>
                                      </p:cBhvr>
                                      <p:to>
                                        <p:strVal val="visible"/>
                                      </p:to>
                                    </p:set>
                                    <p:animEffect transition="in" filter="fade">
                                      <p:cBhvr>
                                        <p:cTn id="22" dur="1000"/>
                                        <p:tgtEl>
                                          <p:spTgt spid="5">
                                            <p:graphicEl>
                                              <a:dgm id="{4D3C5591-D090-4D5C-910B-1402303B7B24}"/>
                                            </p:graphicEl>
                                          </p:spTgt>
                                        </p:tgtEl>
                                      </p:cBhvr>
                                    </p:animEffect>
                                    <p:anim calcmode="lin" valueType="num">
                                      <p:cBhvr>
                                        <p:cTn id="23" dur="1000" fill="hold"/>
                                        <p:tgtEl>
                                          <p:spTgt spid="5">
                                            <p:graphicEl>
                                              <a:dgm id="{4D3C5591-D090-4D5C-910B-1402303B7B24}"/>
                                            </p:graphicEl>
                                          </p:spTgt>
                                        </p:tgtEl>
                                        <p:attrNameLst>
                                          <p:attrName>ppt_x</p:attrName>
                                        </p:attrNameLst>
                                      </p:cBhvr>
                                      <p:tavLst>
                                        <p:tav tm="0">
                                          <p:val>
                                            <p:strVal val="#ppt_x"/>
                                          </p:val>
                                        </p:tav>
                                        <p:tav tm="100000">
                                          <p:val>
                                            <p:strVal val="#ppt_x"/>
                                          </p:val>
                                        </p:tav>
                                      </p:tavLst>
                                    </p:anim>
                                    <p:anim calcmode="lin" valueType="num">
                                      <p:cBhvr>
                                        <p:cTn id="24" dur="1000" fill="hold"/>
                                        <p:tgtEl>
                                          <p:spTgt spid="5">
                                            <p:graphicEl>
                                              <a:dgm id="{4D3C5591-D090-4D5C-910B-1402303B7B24}"/>
                                            </p:graphic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graphicEl>
                                              <a:dgm id="{917CCD00-DE89-455C-B18C-8426C152D6D8}"/>
                                            </p:graphicEl>
                                          </p:spTgt>
                                        </p:tgtEl>
                                        <p:attrNameLst>
                                          <p:attrName>style.visibility</p:attrName>
                                        </p:attrNameLst>
                                      </p:cBhvr>
                                      <p:to>
                                        <p:strVal val="visible"/>
                                      </p:to>
                                    </p:set>
                                    <p:animEffect transition="in" filter="fade">
                                      <p:cBhvr>
                                        <p:cTn id="27" dur="1000"/>
                                        <p:tgtEl>
                                          <p:spTgt spid="5">
                                            <p:graphicEl>
                                              <a:dgm id="{917CCD00-DE89-455C-B18C-8426C152D6D8}"/>
                                            </p:graphicEl>
                                          </p:spTgt>
                                        </p:tgtEl>
                                      </p:cBhvr>
                                    </p:animEffect>
                                    <p:anim calcmode="lin" valueType="num">
                                      <p:cBhvr>
                                        <p:cTn id="28" dur="1000" fill="hold"/>
                                        <p:tgtEl>
                                          <p:spTgt spid="5">
                                            <p:graphicEl>
                                              <a:dgm id="{917CCD00-DE89-455C-B18C-8426C152D6D8}"/>
                                            </p:graphicEl>
                                          </p:spTgt>
                                        </p:tgtEl>
                                        <p:attrNameLst>
                                          <p:attrName>ppt_x</p:attrName>
                                        </p:attrNameLst>
                                      </p:cBhvr>
                                      <p:tavLst>
                                        <p:tav tm="0">
                                          <p:val>
                                            <p:strVal val="#ppt_x"/>
                                          </p:val>
                                        </p:tav>
                                        <p:tav tm="100000">
                                          <p:val>
                                            <p:strVal val="#ppt_x"/>
                                          </p:val>
                                        </p:tav>
                                      </p:tavLst>
                                    </p:anim>
                                    <p:anim calcmode="lin" valueType="num">
                                      <p:cBhvr>
                                        <p:cTn id="29" dur="1000" fill="hold"/>
                                        <p:tgtEl>
                                          <p:spTgt spid="5">
                                            <p:graphicEl>
                                              <a:dgm id="{917CCD00-DE89-455C-B18C-8426C152D6D8}"/>
                                            </p:graphic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graphicEl>
                                              <a:dgm id="{7C558A39-B7B7-45EA-B99E-16C324B9F743}"/>
                                            </p:graphicEl>
                                          </p:spTgt>
                                        </p:tgtEl>
                                        <p:attrNameLst>
                                          <p:attrName>style.visibility</p:attrName>
                                        </p:attrNameLst>
                                      </p:cBhvr>
                                      <p:to>
                                        <p:strVal val="visible"/>
                                      </p:to>
                                    </p:set>
                                    <p:animEffect transition="in" filter="fade">
                                      <p:cBhvr>
                                        <p:cTn id="32" dur="1000"/>
                                        <p:tgtEl>
                                          <p:spTgt spid="5">
                                            <p:graphicEl>
                                              <a:dgm id="{7C558A39-B7B7-45EA-B99E-16C324B9F743}"/>
                                            </p:graphicEl>
                                          </p:spTgt>
                                        </p:tgtEl>
                                      </p:cBhvr>
                                    </p:animEffect>
                                    <p:anim calcmode="lin" valueType="num">
                                      <p:cBhvr>
                                        <p:cTn id="33" dur="1000" fill="hold"/>
                                        <p:tgtEl>
                                          <p:spTgt spid="5">
                                            <p:graphicEl>
                                              <a:dgm id="{7C558A39-B7B7-45EA-B99E-16C324B9F743}"/>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7C558A39-B7B7-45EA-B99E-16C324B9F743}"/>
                                            </p:graphic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graphicEl>
                                              <a:dgm id="{8446A6C9-AFA1-4166-A0E7-D99E0A7B00D6}"/>
                                            </p:graphicEl>
                                          </p:spTgt>
                                        </p:tgtEl>
                                        <p:attrNameLst>
                                          <p:attrName>style.visibility</p:attrName>
                                        </p:attrNameLst>
                                      </p:cBhvr>
                                      <p:to>
                                        <p:strVal val="visible"/>
                                      </p:to>
                                    </p:set>
                                    <p:animEffect transition="in" filter="fade">
                                      <p:cBhvr>
                                        <p:cTn id="37" dur="1000"/>
                                        <p:tgtEl>
                                          <p:spTgt spid="5">
                                            <p:graphicEl>
                                              <a:dgm id="{8446A6C9-AFA1-4166-A0E7-D99E0A7B00D6}"/>
                                            </p:graphicEl>
                                          </p:spTgt>
                                        </p:tgtEl>
                                      </p:cBhvr>
                                    </p:animEffect>
                                    <p:anim calcmode="lin" valueType="num">
                                      <p:cBhvr>
                                        <p:cTn id="38" dur="1000" fill="hold"/>
                                        <p:tgtEl>
                                          <p:spTgt spid="5">
                                            <p:graphicEl>
                                              <a:dgm id="{8446A6C9-AFA1-4166-A0E7-D99E0A7B00D6}"/>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446A6C9-AFA1-4166-A0E7-D99E0A7B00D6}"/>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graphicEl>
                                              <a:dgm id="{718021FD-3CB1-4CAE-B2E8-1B361F8F3888}"/>
                                            </p:graphicEl>
                                          </p:spTgt>
                                        </p:tgtEl>
                                        <p:attrNameLst>
                                          <p:attrName>style.visibility</p:attrName>
                                        </p:attrNameLst>
                                      </p:cBhvr>
                                      <p:to>
                                        <p:strVal val="visible"/>
                                      </p:to>
                                    </p:set>
                                    <p:animEffect transition="in" filter="fade">
                                      <p:cBhvr>
                                        <p:cTn id="42" dur="1000"/>
                                        <p:tgtEl>
                                          <p:spTgt spid="5">
                                            <p:graphicEl>
                                              <a:dgm id="{718021FD-3CB1-4CAE-B2E8-1B361F8F3888}"/>
                                            </p:graphicEl>
                                          </p:spTgt>
                                        </p:tgtEl>
                                      </p:cBhvr>
                                    </p:animEffect>
                                    <p:anim calcmode="lin" valueType="num">
                                      <p:cBhvr>
                                        <p:cTn id="43" dur="1000" fill="hold"/>
                                        <p:tgtEl>
                                          <p:spTgt spid="5">
                                            <p:graphicEl>
                                              <a:dgm id="{718021FD-3CB1-4CAE-B2E8-1B361F8F3888}"/>
                                            </p:graphicEl>
                                          </p:spTgt>
                                        </p:tgtEl>
                                        <p:attrNameLst>
                                          <p:attrName>ppt_x</p:attrName>
                                        </p:attrNameLst>
                                      </p:cBhvr>
                                      <p:tavLst>
                                        <p:tav tm="0">
                                          <p:val>
                                            <p:strVal val="#ppt_x"/>
                                          </p:val>
                                        </p:tav>
                                        <p:tav tm="100000">
                                          <p:val>
                                            <p:strVal val="#ppt_x"/>
                                          </p:val>
                                        </p:tav>
                                      </p:tavLst>
                                    </p:anim>
                                    <p:anim calcmode="lin" valueType="num">
                                      <p:cBhvr>
                                        <p:cTn id="44" dur="1000" fill="hold"/>
                                        <p:tgtEl>
                                          <p:spTgt spid="5">
                                            <p:graphicEl>
                                              <a:dgm id="{718021FD-3CB1-4CAE-B2E8-1B361F8F388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8">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C9CBB5-B7BD-4BB3-B7E4-0C4CF3DE2A79}"/>
              </a:ext>
            </a:extLst>
          </p:cNvPr>
          <p:cNvSpPr>
            <a:spLocks noGrp="1"/>
          </p:cNvSpPr>
          <p:nvPr>
            <p:ph type="ctrTitle"/>
          </p:nvPr>
        </p:nvSpPr>
        <p:spPr>
          <a:xfrm>
            <a:off x="913794" y="643467"/>
            <a:ext cx="9600217" cy="3585834"/>
          </a:xfrm>
        </p:spPr>
        <p:txBody>
          <a:bodyPr>
            <a:normAutofit/>
          </a:bodyPr>
          <a:lstStyle/>
          <a:p>
            <a:pPr algn="l"/>
            <a:r>
              <a:rPr lang="en-US" sz="7200"/>
              <a:t>Mandatory &amp; Additional Forms</a:t>
            </a:r>
          </a:p>
        </p:txBody>
      </p:sp>
    </p:spTree>
    <p:extLst>
      <p:ext uri="{BB962C8B-B14F-4D97-AF65-F5344CB8AC3E}">
        <p14:creationId xmlns:p14="http://schemas.microsoft.com/office/powerpoint/2010/main" val="422094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BA0829B-DAD1-48D1-AE18-A12FB8326033}"/>
              </a:ext>
            </a:extLst>
          </p:cNvPr>
          <p:cNvSpPr txBox="1"/>
          <p:nvPr/>
        </p:nvSpPr>
        <p:spPr>
          <a:xfrm>
            <a:off x="913796" y="927100"/>
            <a:ext cx="3418766" cy="4616450"/>
          </a:xfrm>
          <a:prstGeom prst="rect">
            <a:avLst/>
          </a:prstGeom>
        </p:spPr>
        <p:txBody>
          <a:bodyPr vert="horz" lIns="91440" tIns="45720" rIns="91440" bIns="45720" rtlCol="0" anchor="ctr">
            <a:normAutofit/>
          </a:bodyPr>
          <a:lstStyle/>
          <a:p>
            <a:pPr marL="0" marR="0" lvl="0" indent="0" algn="ctr" defTabSz="914400" fontAlgn="auto">
              <a:lnSpc>
                <a:spcPct val="90000"/>
              </a:lnSpc>
              <a:spcBef>
                <a:spcPct val="0"/>
              </a:spcBef>
              <a:spcAft>
                <a:spcPts val="600"/>
              </a:spcAft>
              <a:buClrTx/>
              <a:buSzTx/>
              <a:tabLst/>
              <a:defRPr/>
            </a:pPr>
            <a:r>
              <a:rPr kumimoji="0" lang="en-US" sz="3400" b="1" u="none" strike="noStrike" cap="all" spc="0" normalizeH="0" baseline="0" noProof="0" dirty="0">
                <a:ln>
                  <a:noFill/>
                </a:ln>
                <a:effectLst>
                  <a:outerShdw blurRad="50800" dist="63500" dir="2700000" algn="tl" rotWithShape="0">
                    <a:srgbClr val="000000">
                      <a:alpha val="48000"/>
                    </a:srgbClr>
                  </a:outerShdw>
                </a:effectLst>
                <a:uLnTx/>
                <a:uFillTx/>
                <a:latin typeface="+mj-lt"/>
                <a:ea typeface="+mj-ea"/>
                <a:cs typeface="+mj-cs"/>
              </a:rPr>
              <a:t>ADULT MEDICAID</a:t>
            </a:r>
          </a:p>
          <a:p>
            <a:pPr marL="0" marR="0" lvl="0" indent="0" algn="ctr" defTabSz="914400" fontAlgn="auto">
              <a:lnSpc>
                <a:spcPct val="90000"/>
              </a:lnSpc>
              <a:spcBef>
                <a:spcPct val="0"/>
              </a:spcBef>
              <a:spcAft>
                <a:spcPts val="600"/>
              </a:spcAft>
              <a:buClrTx/>
              <a:buSzTx/>
              <a:tabLst/>
              <a:defRPr/>
            </a:pPr>
            <a:r>
              <a:rPr kumimoji="0" lang="en-US" sz="3400" b="1" u="none" strike="noStrike" cap="all" spc="0" normalizeH="0" baseline="0" noProof="0" dirty="0">
                <a:ln>
                  <a:noFill/>
                </a:ln>
                <a:effectLst>
                  <a:outerShdw blurRad="50800" dist="63500" dir="2700000" algn="tl" rotWithShape="0">
                    <a:srgbClr val="000000">
                      <a:alpha val="48000"/>
                    </a:srgbClr>
                  </a:outerShdw>
                </a:effectLst>
                <a:uLnTx/>
                <a:uFillTx/>
                <a:latin typeface="+mj-lt"/>
                <a:ea typeface="+mj-ea"/>
                <a:cs typeface="+mj-cs"/>
              </a:rPr>
              <a:t>Mandatory Forms</a:t>
            </a:r>
          </a:p>
        </p:txBody>
      </p:sp>
      <p:cxnSp>
        <p:nvCxnSpPr>
          <p:cNvPr id="21" name="Straight Connector 20">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680095-4FA1-4656-B2A3-3C6F5EAFF87F}"/>
              </a:ext>
            </a:extLst>
          </p:cNvPr>
          <p:cNvSpPr txBox="1"/>
          <p:nvPr/>
        </p:nvSpPr>
        <p:spPr>
          <a:xfrm>
            <a:off x="4976029" y="971549"/>
            <a:ext cx="6291528" cy="4616450"/>
          </a:xfrm>
          <a:prstGeom prst="rect">
            <a:avLst/>
          </a:prstGeom>
        </p:spPr>
        <p:txBody>
          <a:bodyPr vert="horz" lIns="91440" tIns="45720" rIns="91440" bIns="45720" rtlCol="0" anchor="ctr">
            <a:normAutofit/>
          </a:bodyPr>
          <a:lstStyle/>
          <a:p>
            <a:pPr indent="-228600" defTabSz="914400">
              <a:lnSpc>
                <a:spcPct val="120000"/>
              </a:lnSpc>
              <a:spcAft>
                <a:spcPts val="600"/>
              </a:spcAft>
              <a:buFont typeface="Arial" panose="020B0604020202020204" pitchFamily="34" charset="0"/>
              <a:buChar char="•"/>
              <a:defRPr/>
            </a:pPr>
            <a:r>
              <a:rPr lang="en-US" dirty="0">
                <a:effectLst>
                  <a:outerShdw blurRad="50800" dist="38100" dir="2700000" algn="tl" rotWithShape="0">
                    <a:srgbClr val="000000">
                      <a:alpha val="48000"/>
                    </a:srgbClr>
                  </a:outerShdw>
                </a:effectLst>
              </a:rPr>
              <a:t>DHB-5097 </a:t>
            </a:r>
            <a:r>
              <a:rPr lang="en-US" b="1" dirty="0">
                <a:effectLst>
                  <a:outerShdw blurRad="50800" dist="38100" dir="2700000" algn="tl" rotWithShape="0">
                    <a:srgbClr val="000000">
                      <a:alpha val="48000"/>
                    </a:srgbClr>
                  </a:outerShdw>
                </a:effectLst>
              </a:rPr>
              <a:t>REQUEST FOR INFORMATION</a:t>
            </a: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DMA-5094 Rights &amp; Responsibility</a:t>
            </a:r>
          </a:p>
          <a:p>
            <a:pPr indent="-228600" defTabSz="914400">
              <a:lnSpc>
                <a:spcPct val="120000"/>
              </a:lnSpc>
              <a:spcAft>
                <a:spcPts val="600"/>
              </a:spcAft>
              <a:buFont typeface="Arial" panose="020B0604020202020204" pitchFamily="34" charset="0"/>
              <a:buChar char="•"/>
              <a:defRPr/>
            </a:pPr>
            <a:r>
              <a:rPr lang="en-US" dirty="0">
                <a:effectLst>
                  <a:outerShdw blurRad="50800" dist="38100" dir="2700000" algn="tl" rotWithShape="0">
                    <a:srgbClr val="000000">
                      <a:alpha val="48000"/>
                    </a:srgbClr>
                  </a:outerShdw>
                </a:effectLst>
              </a:rPr>
              <a:t>DSS-8227 Citizenship &amp; Immigration Status          </a:t>
            </a: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DMA-5057</a:t>
            </a:r>
            <a:r>
              <a:rPr kumimoji="0" lang="en-US" b="0" i="0" u="sng" strike="noStrike" cap="none" spc="0" normalizeH="0" baseline="0" noProof="0" dirty="0">
                <a:ln>
                  <a:noFill/>
                </a:ln>
                <a:effectLst>
                  <a:outerShdw blurRad="50800" dist="38100" dir="2700000" algn="tl" rotWithShape="0">
                    <a:srgbClr val="000000">
                      <a:alpha val="48000"/>
                    </a:srgbClr>
                  </a:outerShdw>
                </a:effectLst>
                <a:uLnTx/>
                <a:uFillTx/>
              </a:rPr>
              <a:t> </a:t>
            </a: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Transfer of Assets/Sanction                  </a:t>
            </a:r>
            <a:endParaRPr lang="en-US" dirty="0">
              <a:effectLst>
                <a:outerShdw blurRad="50800" dist="38100" dir="2700000" algn="tl" rotWithShape="0">
                  <a:srgbClr val="000000">
                    <a:alpha val="48000"/>
                  </a:srgbClr>
                </a:outerShdw>
              </a:effectLst>
            </a:endParaRP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DMA-5051/5052 Estate Recovery</a:t>
            </a: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DMA-5046 Transportation                                       </a:t>
            </a: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DSS-10001 Language Services Agreement (</a:t>
            </a:r>
            <a:r>
              <a:rPr lang="en-US" dirty="0">
                <a:effectLst>
                  <a:outerShdw blurRad="50800" dist="38100" dir="2700000" algn="tl" rotWithShape="0">
                    <a:srgbClr val="000000">
                      <a:alpha val="48000"/>
                    </a:srgbClr>
                  </a:outerShdw>
                </a:effectLst>
              </a:rPr>
              <a:t>Foreign</a:t>
            </a: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 clients)     </a:t>
            </a:r>
            <a:endParaRPr lang="en-US" dirty="0">
              <a:effectLst>
                <a:outerShdw blurRad="50800" dist="38100" dir="2700000" algn="tl" rotWithShape="0">
                  <a:srgbClr val="000000">
                    <a:alpha val="48000"/>
                  </a:srgbClr>
                </a:outerShdw>
              </a:effectLst>
            </a:endParaRPr>
          </a:p>
          <a:p>
            <a:pPr marR="0" lvl="0" indent="-228600" defTabSz="914400" fontAlgn="auto">
              <a:lnSpc>
                <a:spcPct val="12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outerShdw blurRad="50800" dist="38100" dir="2700000" algn="tl" rotWithShape="0">
                    <a:srgbClr val="000000">
                      <a:alpha val="48000"/>
                    </a:srgbClr>
                  </a:outerShdw>
                </a:effectLst>
                <a:uLnTx/>
                <a:uFillTx/>
              </a:rPr>
              <a:t>Voter registration form and cover letter </a:t>
            </a:r>
          </a:p>
        </p:txBody>
      </p:sp>
    </p:spTree>
    <p:extLst>
      <p:ext uri="{BB962C8B-B14F-4D97-AF65-F5344CB8AC3E}">
        <p14:creationId xmlns:p14="http://schemas.microsoft.com/office/powerpoint/2010/main" val="21724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3B5F-5D1D-4FD6-8CFD-5EBE734F93BE}"/>
              </a:ext>
            </a:extLst>
          </p:cNvPr>
          <p:cNvSpPr>
            <a:spLocks noGrp="1"/>
          </p:cNvSpPr>
          <p:nvPr>
            <p:ph type="title"/>
          </p:nvPr>
        </p:nvSpPr>
        <p:spPr>
          <a:xfrm>
            <a:off x="7872575" y="628651"/>
            <a:ext cx="3643150" cy="5584259"/>
          </a:xfrm>
        </p:spPr>
        <p:txBody>
          <a:bodyPr>
            <a:normAutofit/>
          </a:bodyPr>
          <a:lstStyle/>
          <a:p>
            <a:r>
              <a:rPr lang="en-US" sz="4000"/>
              <a:t>Adult Medicaid Additional Forms</a:t>
            </a:r>
          </a:p>
        </p:txBody>
      </p:sp>
      <p:sp>
        <p:nvSpPr>
          <p:cNvPr id="9" name="Rectangle 8">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BEBC703-58AB-C2B4-935A-45C72EE60862}"/>
              </a:ext>
            </a:extLst>
          </p:cNvPr>
          <p:cNvGraphicFramePr>
            <a:graphicFrameLocks noGrp="1"/>
          </p:cNvGraphicFramePr>
          <p:nvPr>
            <p:ph idx="1"/>
            <p:extLst>
              <p:ext uri="{D42A27DB-BD31-4B8C-83A1-F6EECF244321}">
                <p14:modId xmlns:p14="http://schemas.microsoft.com/office/powerpoint/2010/main" val="4100933283"/>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6ECE-89E6-460C-AF17-9D1B3B855AED}"/>
              </a:ext>
            </a:extLst>
          </p:cNvPr>
          <p:cNvSpPr>
            <a:spLocks noGrp="1"/>
          </p:cNvSpPr>
          <p:nvPr>
            <p:ph type="title"/>
          </p:nvPr>
        </p:nvSpPr>
        <p:spPr>
          <a:xfrm>
            <a:off x="913794" y="4819137"/>
            <a:ext cx="10353761" cy="940354"/>
          </a:xfrm>
        </p:spPr>
        <p:txBody>
          <a:bodyPr vert="horz" lIns="91440" tIns="45720" rIns="91440" bIns="45720" rtlCol="0" anchor="b">
            <a:normAutofit/>
          </a:bodyPr>
          <a:lstStyle/>
          <a:p>
            <a:r>
              <a:rPr lang="en-US" sz="3600"/>
              <a:t>Mailing System </a:t>
            </a:r>
          </a:p>
        </p:txBody>
      </p:sp>
      <p:pic>
        <p:nvPicPr>
          <p:cNvPr id="7" name="Graphic 6" descr="Email">
            <a:extLst>
              <a:ext uri="{FF2B5EF4-FFF2-40B4-BE49-F238E27FC236}">
                <a16:creationId xmlns:a16="http://schemas.microsoft.com/office/drawing/2014/main" id="{EABB2513-6AE7-DA46-7EEF-33215D335B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27558" y="643466"/>
            <a:ext cx="3928534" cy="3928534"/>
          </a:xfrm>
          <a:prstGeom prst="rect">
            <a:avLst/>
          </a:prstGeom>
        </p:spPr>
      </p:pic>
    </p:spTree>
    <p:extLst>
      <p:ext uri="{BB962C8B-B14F-4D97-AF65-F5344CB8AC3E}">
        <p14:creationId xmlns:p14="http://schemas.microsoft.com/office/powerpoint/2010/main" val="174339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0C5-7903-4AC0-B69A-583019EF4382}"/>
              </a:ext>
            </a:extLst>
          </p:cNvPr>
          <p:cNvSpPr>
            <a:spLocks noGrp="1"/>
          </p:cNvSpPr>
          <p:nvPr>
            <p:ph type="title"/>
          </p:nvPr>
        </p:nvSpPr>
        <p:spPr>
          <a:xfrm>
            <a:off x="913795" y="609600"/>
            <a:ext cx="10353761" cy="1326321"/>
          </a:xfrm>
        </p:spPr>
        <p:txBody>
          <a:bodyPr vert="horz" lIns="91440" tIns="45720" rIns="91440" bIns="45720" rtlCol="0">
            <a:normAutofit/>
          </a:bodyPr>
          <a:lstStyle/>
          <a:p>
            <a:r>
              <a:rPr lang="en-US"/>
              <a:t>Client Mail with Agency P.O.Box</a:t>
            </a:r>
          </a:p>
        </p:txBody>
      </p:sp>
      <p:sp>
        <p:nvSpPr>
          <p:cNvPr id="5128" name="Content Placeholder 5127">
            <a:extLst>
              <a:ext uri="{FF2B5EF4-FFF2-40B4-BE49-F238E27FC236}">
                <a16:creationId xmlns:a16="http://schemas.microsoft.com/office/drawing/2014/main" id="{E582D4FA-65CF-8D7F-BE86-7AC59FFDAF57}"/>
              </a:ext>
            </a:extLst>
          </p:cNvPr>
          <p:cNvSpPr>
            <a:spLocks noGrp="1"/>
          </p:cNvSpPr>
          <p:nvPr>
            <p:ph idx="1"/>
          </p:nvPr>
        </p:nvSpPr>
        <p:spPr>
          <a:xfrm>
            <a:off x="913795" y="2096064"/>
            <a:ext cx="6352824" cy="3695136"/>
          </a:xfrm>
        </p:spPr>
        <p:txBody>
          <a:bodyPr>
            <a:normAutofit/>
          </a:bodyPr>
          <a:lstStyle/>
          <a:p>
            <a:pPr marL="0" indent="0">
              <a:spcBef>
                <a:spcPts val="0"/>
              </a:spcBef>
              <a:spcAft>
                <a:spcPts val="600"/>
              </a:spcAft>
              <a:buNone/>
            </a:pPr>
            <a:r>
              <a:rPr lang="en-US" dirty="0"/>
              <a:t>PO Box 3388 </a:t>
            </a:r>
          </a:p>
          <a:p>
            <a:pPr marL="0" indent="0">
              <a:spcBef>
                <a:spcPts val="0"/>
              </a:spcBef>
              <a:spcAft>
                <a:spcPts val="600"/>
              </a:spcAft>
              <a:buNone/>
            </a:pPr>
            <a:r>
              <a:rPr lang="en-US" dirty="0"/>
              <a:t>Greensboro, NC 27405</a:t>
            </a:r>
          </a:p>
          <a:p>
            <a:pPr marL="0" indent="0">
              <a:spcBef>
                <a:spcPts val="0"/>
              </a:spcBef>
              <a:spcAft>
                <a:spcPts val="600"/>
              </a:spcAft>
              <a:buNone/>
            </a:pPr>
            <a:endParaRPr lang="en-US" dirty="0"/>
          </a:p>
          <a:p>
            <a:pPr marL="0" indent="0">
              <a:spcBef>
                <a:spcPts val="0"/>
              </a:spcBef>
              <a:spcAft>
                <a:spcPts val="600"/>
              </a:spcAft>
              <a:buNone/>
            </a:pPr>
            <a:endParaRPr lang="en-US" dirty="0"/>
          </a:p>
          <a:p>
            <a:pPr marL="0" indent="0">
              <a:spcBef>
                <a:spcPts val="0"/>
              </a:spcBef>
              <a:spcAft>
                <a:spcPts val="600"/>
              </a:spcAft>
              <a:buNone/>
            </a:pPr>
            <a:r>
              <a:rPr lang="en-US" dirty="0"/>
              <a:t>**Only Program Specific Mail</a:t>
            </a:r>
          </a:p>
        </p:txBody>
      </p:sp>
      <p:pic>
        <p:nvPicPr>
          <p:cNvPr id="5124" name="Picture 4" descr="Icon&#10;&#10;Description automatically generated">
            <a:extLst>
              <a:ext uri="{FF2B5EF4-FFF2-40B4-BE49-F238E27FC236}">
                <a16:creationId xmlns:a16="http://schemas.microsoft.com/office/drawing/2014/main" id="{FC1FB74B-E15A-402F-9616-08EF49739C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 b="536"/>
          <a:stretch/>
        </p:blipFill>
        <p:spPr bwMode="auto">
          <a:xfrm>
            <a:off x="7678736" y="2210935"/>
            <a:ext cx="3511778" cy="3493180"/>
          </a:xfrm>
          <a:prstGeom prst="rect">
            <a:avLst/>
          </a:prstGeom>
          <a:no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4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690F4-73B9-47BE-8ACC-4AC01B746B0C}"/>
              </a:ext>
            </a:extLst>
          </p:cNvPr>
          <p:cNvPicPr>
            <a:picLocks noChangeAspect="1"/>
          </p:cNvPicPr>
          <p:nvPr/>
        </p:nvPicPr>
        <p:blipFill rotWithShape="1">
          <a:blip r:embed="rId3">
            <a:duotone>
              <a:schemeClr val="bg2">
                <a:shade val="45000"/>
                <a:satMod val="135000"/>
              </a:schemeClr>
              <a:prstClr val="white"/>
            </a:duotone>
          </a:blip>
          <a:srcRect t="4400" b="18831"/>
          <a:stretch/>
        </p:blipFill>
        <p:spPr>
          <a:xfrm>
            <a:off x="0" y="0"/>
            <a:ext cx="12191980" cy="6855970"/>
          </a:xfrm>
          <a:prstGeom prst="rect">
            <a:avLst/>
          </a:prstGeom>
        </p:spPr>
      </p:pic>
      <p:sp useBgFill="1">
        <p:nvSpPr>
          <p:cNvPr id="20" name="Rectangle 19">
            <a:extLst>
              <a:ext uri="{FF2B5EF4-FFF2-40B4-BE49-F238E27FC236}">
                <a16:creationId xmlns:a16="http://schemas.microsoft.com/office/drawing/2014/main" id="{15CF20E9-1E0C-4E9D-90C6-EB4FE51EF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0"/>
            <a:ext cx="8833456"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6A720E-6658-4841-9E90-8716FCEC62B6}"/>
              </a:ext>
            </a:extLst>
          </p:cNvPr>
          <p:cNvSpPr>
            <a:spLocks noGrp="1"/>
          </p:cNvSpPr>
          <p:nvPr>
            <p:ph type="title"/>
          </p:nvPr>
        </p:nvSpPr>
        <p:spPr>
          <a:xfrm>
            <a:off x="2118987" y="609600"/>
            <a:ext cx="7954027" cy="1326321"/>
          </a:xfrm>
        </p:spPr>
        <p:txBody>
          <a:bodyPr>
            <a:normAutofit/>
          </a:bodyPr>
          <a:lstStyle/>
          <a:p>
            <a:r>
              <a:rPr lang="en-US"/>
              <a:t>Agency PO Box Mail submission</a:t>
            </a:r>
          </a:p>
        </p:txBody>
      </p:sp>
      <p:cxnSp>
        <p:nvCxnSpPr>
          <p:cNvPr id="22" name="Straight Connector 21">
            <a:extLst>
              <a:ext uri="{FF2B5EF4-FFF2-40B4-BE49-F238E27FC236}">
                <a16:creationId xmlns:a16="http://schemas.microsoft.com/office/drawing/2014/main" id="{41D40F50-E769-475B-A08E-64F0CBD2A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92582"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667982-0304-46C8-A3D6-4545BBC2DE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0177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62E36CD-79C3-4CD0-AC35-8A13745BE51D}"/>
              </a:ext>
            </a:extLst>
          </p:cNvPr>
          <p:cNvGraphicFramePr>
            <a:graphicFrameLocks noGrp="1"/>
          </p:cNvGraphicFramePr>
          <p:nvPr>
            <p:ph idx="1"/>
            <p:extLst>
              <p:ext uri="{D42A27DB-BD31-4B8C-83A1-F6EECF244321}">
                <p14:modId xmlns:p14="http://schemas.microsoft.com/office/powerpoint/2010/main" val="3336003551"/>
              </p:ext>
            </p:extLst>
          </p:nvPr>
        </p:nvGraphicFramePr>
        <p:xfrm>
          <a:off x="2118987" y="2096064"/>
          <a:ext cx="7954027" cy="36951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28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a:extLst>
              <a:ext uri="{FF2B5EF4-FFF2-40B4-BE49-F238E27FC236}">
                <a16:creationId xmlns:a16="http://schemas.microsoft.com/office/drawing/2014/main" id="{3300C75C-C906-46D8-83FB-3B20D66150D8}"/>
              </a:ext>
            </a:extLst>
          </p:cNvPr>
          <p:cNvSpPr/>
          <p:nvPr/>
        </p:nvSpPr>
        <p:spPr>
          <a:xfrm>
            <a:off x="3392747" y="5749634"/>
            <a:ext cx="5406501" cy="994299"/>
          </a:xfrm>
          <a:prstGeom prst="flowChartTerminator">
            <a:avLst/>
          </a:prstGeom>
          <a:solidFill>
            <a:srgbClr val="00B050"/>
          </a:solidFill>
          <a:ln>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Mailing System</a:t>
            </a:r>
          </a:p>
        </p:txBody>
      </p:sp>
      <p:sp>
        <p:nvSpPr>
          <p:cNvPr id="6" name="Flowchart: Terminator 5">
            <a:extLst>
              <a:ext uri="{FF2B5EF4-FFF2-40B4-BE49-F238E27FC236}">
                <a16:creationId xmlns:a16="http://schemas.microsoft.com/office/drawing/2014/main" id="{5F3CA10F-9699-47AF-84C9-2712841EEEFA}"/>
              </a:ext>
            </a:extLst>
          </p:cNvPr>
          <p:cNvSpPr/>
          <p:nvPr/>
        </p:nvSpPr>
        <p:spPr>
          <a:xfrm>
            <a:off x="6566521" y="4081695"/>
            <a:ext cx="5406501" cy="994299"/>
          </a:xfrm>
          <a:prstGeom prst="flowChartTerminator">
            <a:avLst/>
          </a:prstGeom>
          <a:solidFill>
            <a:srgbClr val="92D050"/>
          </a:solidFill>
          <a:ln>
            <a:solidFill>
              <a:srgbClr val="92D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Additional Forms</a:t>
            </a:r>
          </a:p>
        </p:txBody>
      </p:sp>
      <p:sp>
        <p:nvSpPr>
          <p:cNvPr id="3" name="Flowchart: Terminator 2">
            <a:extLst>
              <a:ext uri="{FF2B5EF4-FFF2-40B4-BE49-F238E27FC236}">
                <a16:creationId xmlns:a16="http://schemas.microsoft.com/office/drawing/2014/main" id="{6B4875EB-A5A1-46BC-AB0F-CFDD8BCA6E6E}"/>
              </a:ext>
            </a:extLst>
          </p:cNvPr>
          <p:cNvSpPr/>
          <p:nvPr/>
        </p:nvSpPr>
        <p:spPr>
          <a:xfrm>
            <a:off x="218977" y="4081695"/>
            <a:ext cx="5406501" cy="994299"/>
          </a:xfrm>
          <a:prstGeom prst="flowChartTerminator">
            <a:avLst/>
          </a:prstGeom>
          <a:solidFill>
            <a:srgbClr val="FFFF00"/>
          </a:solidFill>
          <a:ln>
            <a:solidFill>
              <a:srgbClr val="FFFF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Mandatory Forms	</a:t>
            </a:r>
          </a:p>
        </p:txBody>
      </p:sp>
      <p:sp>
        <p:nvSpPr>
          <p:cNvPr id="5" name="Flowchart: Terminator 4">
            <a:extLst>
              <a:ext uri="{FF2B5EF4-FFF2-40B4-BE49-F238E27FC236}">
                <a16:creationId xmlns:a16="http://schemas.microsoft.com/office/drawing/2014/main" id="{9150AC95-DBC8-469A-BD51-E96CE0DF8293}"/>
              </a:ext>
            </a:extLst>
          </p:cNvPr>
          <p:cNvSpPr/>
          <p:nvPr/>
        </p:nvSpPr>
        <p:spPr>
          <a:xfrm>
            <a:off x="3392746" y="2516148"/>
            <a:ext cx="5406501" cy="994299"/>
          </a:xfrm>
          <a:prstGeom prst="flowChartTerminator">
            <a:avLst/>
          </a:prstGeom>
          <a:solidFill>
            <a:srgbClr val="FFC000"/>
          </a:solidFill>
          <a:ln>
            <a:solidFill>
              <a:srgbClr val="FFC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Caseworker’s Responsibility &amp; Agency Tools</a:t>
            </a:r>
          </a:p>
        </p:txBody>
      </p:sp>
      <p:sp>
        <p:nvSpPr>
          <p:cNvPr id="2" name="Flowchart: Terminator 1">
            <a:extLst>
              <a:ext uri="{FF2B5EF4-FFF2-40B4-BE49-F238E27FC236}">
                <a16:creationId xmlns:a16="http://schemas.microsoft.com/office/drawing/2014/main" id="{38E8BC09-CD84-4A99-93EC-D73F952D6691}"/>
              </a:ext>
            </a:extLst>
          </p:cNvPr>
          <p:cNvSpPr/>
          <p:nvPr/>
        </p:nvSpPr>
        <p:spPr>
          <a:xfrm>
            <a:off x="6566520" y="1185028"/>
            <a:ext cx="5406501" cy="994299"/>
          </a:xfrm>
          <a:prstGeom prst="flowChartTerminator">
            <a:avLst/>
          </a:prstGeom>
          <a:solidFill>
            <a:srgbClr val="FF0000"/>
          </a:solidFill>
          <a:ln>
            <a:solidFill>
              <a:srgbClr val="FF00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Eligibility Requirements &amp; Documents used for Verifications</a:t>
            </a:r>
          </a:p>
        </p:txBody>
      </p:sp>
      <p:sp>
        <p:nvSpPr>
          <p:cNvPr id="7" name="Flowchart: Terminator 6">
            <a:extLst>
              <a:ext uri="{FF2B5EF4-FFF2-40B4-BE49-F238E27FC236}">
                <a16:creationId xmlns:a16="http://schemas.microsoft.com/office/drawing/2014/main" id="{DA3B427B-F3F2-4427-9FE1-B75C8657F501}"/>
              </a:ext>
            </a:extLst>
          </p:cNvPr>
          <p:cNvSpPr/>
          <p:nvPr/>
        </p:nvSpPr>
        <p:spPr>
          <a:xfrm>
            <a:off x="218976" y="1185029"/>
            <a:ext cx="5406501" cy="994299"/>
          </a:xfrm>
          <a:prstGeom prst="flowChartTerminator">
            <a:avLst/>
          </a:prstGeom>
          <a:solidFill>
            <a:srgbClr val="0070C0"/>
          </a:solidFill>
          <a:ln>
            <a:solidFill>
              <a:srgbClr val="0070C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What is Adult Medicaid? What benefit programs are available?</a:t>
            </a:r>
          </a:p>
        </p:txBody>
      </p:sp>
      <p:sp>
        <p:nvSpPr>
          <p:cNvPr id="8" name="Title 7">
            <a:extLst>
              <a:ext uri="{FF2B5EF4-FFF2-40B4-BE49-F238E27FC236}">
                <a16:creationId xmlns:a16="http://schemas.microsoft.com/office/drawing/2014/main" id="{AF2F3E33-7AC4-4A9F-BCFF-01DC2B81FD39}"/>
              </a:ext>
            </a:extLst>
          </p:cNvPr>
          <p:cNvSpPr>
            <a:spLocks noGrp="1"/>
          </p:cNvSpPr>
          <p:nvPr>
            <p:ph type="title"/>
          </p:nvPr>
        </p:nvSpPr>
        <p:spPr>
          <a:xfrm>
            <a:off x="919118" y="-113439"/>
            <a:ext cx="10353761" cy="1326321"/>
          </a:xfrm>
        </p:spPr>
        <p:txBody>
          <a:bodyPr/>
          <a:lstStyle/>
          <a:p>
            <a:r>
              <a:rPr lang="en-US" dirty="0"/>
              <a:t>Objective:</a:t>
            </a:r>
          </a:p>
        </p:txBody>
      </p:sp>
    </p:spTree>
    <p:extLst>
      <p:ext uri="{BB962C8B-B14F-4D97-AF65-F5344CB8AC3E}">
        <p14:creationId xmlns:p14="http://schemas.microsoft.com/office/powerpoint/2010/main" val="86862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5" grpId="0" animBg="1"/>
      <p:bldP spid="2"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6DBB1A9-22FF-46E7-97B9-AE547747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ECD46F-2573-48E7-BE87-17D5CDFD6FAA}"/>
              </a:ext>
            </a:extLst>
          </p:cNvPr>
          <p:cNvSpPr>
            <a:spLocks noGrp="1"/>
          </p:cNvSpPr>
          <p:nvPr>
            <p:ph type="title"/>
          </p:nvPr>
        </p:nvSpPr>
        <p:spPr>
          <a:xfrm>
            <a:off x="1282703" y="1289888"/>
            <a:ext cx="5854698" cy="4278224"/>
          </a:xfrm>
        </p:spPr>
        <p:txBody>
          <a:bodyPr vert="horz" lIns="91440" tIns="45720" rIns="91440" bIns="45720" rtlCol="0" anchor="ctr">
            <a:normAutofit/>
          </a:bodyPr>
          <a:lstStyle/>
          <a:p>
            <a:pPr algn="r"/>
            <a:r>
              <a:rPr lang="en-US" sz="5400"/>
              <a:t>Questions?</a:t>
            </a:r>
          </a:p>
        </p:txBody>
      </p:sp>
      <p:cxnSp>
        <p:nvCxnSpPr>
          <p:cNvPr id="9" name="Straight Connector 8">
            <a:extLst>
              <a:ext uri="{FF2B5EF4-FFF2-40B4-BE49-F238E27FC236}">
                <a16:creationId xmlns:a16="http://schemas.microsoft.com/office/drawing/2014/main" id="{3A1AAD47-56AD-4EE6-A88C-981D060DC2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7811" y="2473325"/>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940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5265-83F2-4490-8C6B-B37FA79308EE}"/>
              </a:ext>
            </a:extLst>
          </p:cNvPr>
          <p:cNvSpPr>
            <a:spLocks noGrp="1"/>
          </p:cNvSpPr>
          <p:nvPr>
            <p:ph type="title"/>
          </p:nvPr>
        </p:nvSpPr>
        <p:spPr>
          <a:xfrm>
            <a:off x="913795" y="609600"/>
            <a:ext cx="10353761" cy="1326321"/>
          </a:xfrm>
        </p:spPr>
        <p:txBody>
          <a:bodyPr vert="horz" lIns="91440" tIns="45720" rIns="91440" bIns="45720" rtlCol="0">
            <a:normAutofit/>
          </a:bodyPr>
          <a:lstStyle/>
          <a:p>
            <a:r>
              <a:rPr lang="en-US"/>
              <a:t>Thank you for your time and attention.</a:t>
            </a:r>
          </a:p>
        </p:txBody>
      </p:sp>
      <p:sp>
        <p:nvSpPr>
          <p:cNvPr id="3" name="Content Placeholder 2">
            <a:extLst>
              <a:ext uri="{FF2B5EF4-FFF2-40B4-BE49-F238E27FC236}">
                <a16:creationId xmlns:a16="http://schemas.microsoft.com/office/drawing/2014/main" id="{4E0E0FE2-6C63-48C2-9A97-A51D823D23A6}"/>
              </a:ext>
            </a:extLst>
          </p:cNvPr>
          <p:cNvSpPr>
            <a:spLocks noGrp="1"/>
          </p:cNvSpPr>
          <p:nvPr>
            <p:ph idx="1"/>
          </p:nvPr>
        </p:nvSpPr>
        <p:spPr>
          <a:xfrm>
            <a:off x="4925351" y="3324789"/>
            <a:ext cx="6342205" cy="3695136"/>
          </a:xfrm>
        </p:spPr>
        <p:txBody>
          <a:bodyPr vert="horz" lIns="91440" tIns="45720" rIns="91440" bIns="45720" rtlCol="0">
            <a:normAutofit/>
          </a:bodyPr>
          <a:lstStyle/>
          <a:p>
            <a:pPr marL="0" indent="0">
              <a:buNone/>
            </a:pPr>
            <a:r>
              <a:rPr lang="en-US" dirty="0"/>
              <a:t>Please contact Erica Reeves, Adult Medicaid Program Manager at ereeves@guilfordcountync.gov if you have any further questions. </a:t>
            </a:r>
          </a:p>
        </p:txBody>
      </p:sp>
      <p:pic>
        <p:nvPicPr>
          <p:cNvPr id="7" name="Graphic 6" descr="Mail Reply">
            <a:extLst>
              <a:ext uri="{FF2B5EF4-FFF2-40B4-BE49-F238E27FC236}">
                <a16:creationId xmlns:a16="http://schemas.microsoft.com/office/drawing/2014/main" id="{38C41A15-4B78-6271-A952-A1241B9309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207"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137551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8000"/>
                <a:satMod val="160000"/>
                <a:lumMod val="28000"/>
              </a:schemeClr>
              <a:schemeClr val="bg1">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104-4B5C-4CF8-ADD5-3E62089EF487}"/>
              </a:ext>
            </a:extLst>
          </p:cNvPr>
          <p:cNvSpPr>
            <a:spLocks noGrp="1"/>
          </p:cNvSpPr>
          <p:nvPr>
            <p:ph type="title"/>
          </p:nvPr>
        </p:nvSpPr>
        <p:spPr>
          <a:xfrm>
            <a:off x="913794" y="4572000"/>
            <a:ext cx="10353762" cy="987993"/>
          </a:xfrm>
        </p:spPr>
        <p:txBody>
          <a:bodyPr anchor="b">
            <a:normAutofit/>
          </a:bodyPr>
          <a:lstStyle/>
          <a:p>
            <a:pPr algn="r"/>
            <a:r>
              <a:rPr lang="en-US" sz="3200"/>
              <a:t>What is adult Medicaid?</a:t>
            </a:r>
          </a:p>
        </p:txBody>
      </p:sp>
      <p:sp>
        <p:nvSpPr>
          <p:cNvPr id="3" name="Content Placeholder 2">
            <a:extLst>
              <a:ext uri="{FF2B5EF4-FFF2-40B4-BE49-F238E27FC236}">
                <a16:creationId xmlns:a16="http://schemas.microsoft.com/office/drawing/2014/main" id="{7836A62F-BDDB-4BCD-A5C8-7B50A12C9303}"/>
              </a:ext>
            </a:extLst>
          </p:cNvPr>
          <p:cNvSpPr>
            <a:spLocks noGrp="1"/>
          </p:cNvSpPr>
          <p:nvPr>
            <p:ph idx="1"/>
          </p:nvPr>
        </p:nvSpPr>
        <p:spPr>
          <a:xfrm>
            <a:off x="913795" y="674914"/>
            <a:ext cx="7859545" cy="3897086"/>
          </a:xfrm>
        </p:spPr>
        <p:txBody>
          <a:bodyPr anchor="ctr">
            <a:normAutofit/>
          </a:bodyPr>
          <a:lstStyle/>
          <a:p>
            <a:pPr marL="0" indent="0">
              <a:buNone/>
            </a:pPr>
            <a:r>
              <a:rPr lang="en-US" sz="1800" dirty="0">
                <a:effectLst/>
              </a:rPr>
              <a:t>Medicaid provides medical assistance to aged, blind and disabled residents of North Carolina whose income is below amounts set by the federal and state government.  Medicaid is governed by federal and state regulations. It helps people pay for medical expenses in private living arrangements, long-term care facilities and assisted living facilities. To receive Medicaid, you must meet various eligibility requirements.</a:t>
            </a:r>
          </a:p>
          <a:p>
            <a:pPr marL="0" indent="0">
              <a:buNone/>
            </a:pPr>
            <a:endParaRPr lang="en-US" sz="1800" dirty="0"/>
          </a:p>
        </p:txBody>
      </p:sp>
    </p:spTree>
    <p:extLst>
      <p:ext uri="{BB962C8B-B14F-4D97-AF65-F5344CB8AC3E}">
        <p14:creationId xmlns:p14="http://schemas.microsoft.com/office/powerpoint/2010/main" val="1721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C821777-3A3B-437E-B5C1-FBC7B0F48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E075C-085A-44C7-88F1-B8542FD94CE5}"/>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4000">
                <a:solidFill>
                  <a:srgbClr val="FFFFFF"/>
                </a:solidFill>
              </a:rPr>
              <a:t>Adult Medicaid Programs</a:t>
            </a:r>
          </a:p>
        </p:txBody>
      </p:sp>
      <p:sp>
        <p:nvSpPr>
          <p:cNvPr id="2057" name="Rectangle 2056">
            <a:extLst>
              <a:ext uri="{FF2B5EF4-FFF2-40B4-BE49-F238E27FC236}">
                <a16:creationId xmlns:a16="http://schemas.microsoft.com/office/drawing/2014/main" id="{A31AD40C-CE73-4162-8681-421B8AF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MS Announces that States Will Be Able to Reshape their Medicaid Programs  through New “Healthy Adult Opportunity” Program | Healthcare Innovation">
            <a:extLst>
              <a:ext uri="{FF2B5EF4-FFF2-40B4-BE49-F238E27FC236}">
                <a16:creationId xmlns:a16="http://schemas.microsoft.com/office/drawing/2014/main" id="{0DE0B065-4E41-426E-8F40-7CF3394E2D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37490" y="1451183"/>
            <a:ext cx="5926045" cy="3955635"/>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707A3B9D-B1BA-4989-A535-1A6D8D402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1379"/>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6C29-661E-4CC0-ABF7-446E1FF33CE9}"/>
              </a:ext>
            </a:extLst>
          </p:cNvPr>
          <p:cNvSpPr>
            <a:spLocks noGrp="1"/>
          </p:cNvSpPr>
          <p:nvPr>
            <p:ph type="title"/>
          </p:nvPr>
        </p:nvSpPr>
        <p:spPr>
          <a:xfrm>
            <a:off x="7872575" y="628651"/>
            <a:ext cx="3643150" cy="5584259"/>
          </a:xfrm>
        </p:spPr>
        <p:txBody>
          <a:bodyPr>
            <a:normAutofit/>
          </a:bodyPr>
          <a:lstStyle/>
          <a:p>
            <a:r>
              <a:rPr lang="en-US" sz="4000"/>
              <a:t>Adult Medicaid umbrella</a:t>
            </a:r>
          </a:p>
        </p:txBody>
      </p:sp>
      <p:sp>
        <p:nvSpPr>
          <p:cNvPr id="10" name="Rectangle 9">
            <a:extLst>
              <a:ext uri="{FF2B5EF4-FFF2-40B4-BE49-F238E27FC236}">
                <a16:creationId xmlns:a16="http://schemas.microsoft.com/office/drawing/2014/main" id="{CB47E54D-C502-461E-8397-6E20A7160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A816EEA-C74C-4297-9F06-02600C12A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2758099-06A2-A892-246F-15C970AFB644}"/>
              </a:ext>
            </a:extLst>
          </p:cNvPr>
          <p:cNvGraphicFramePr>
            <a:graphicFrameLocks noGrp="1"/>
          </p:cNvGraphicFramePr>
          <p:nvPr>
            <p:ph idx="1"/>
            <p:extLst>
              <p:ext uri="{D42A27DB-BD31-4B8C-83A1-F6EECF244321}">
                <p14:modId xmlns:p14="http://schemas.microsoft.com/office/powerpoint/2010/main" val="3862092582"/>
              </p:ext>
            </p:extLst>
          </p:nvPr>
        </p:nvGraphicFramePr>
        <p:xfrm>
          <a:off x="1082675" y="1095375"/>
          <a:ext cx="6003925" cy="4695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829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068059-9097-4F05-BA38-CDD7DBF7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164A015-EDB3-4688-8B77-92553054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51035"/>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AC2FF-FD24-4E1F-BD80-EF9E59650AF9}"/>
              </a:ext>
            </a:extLst>
          </p:cNvPr>
          <p:cNvSpPr>
            <a:spLocks noGrp="1"/>
          </p:cNvSpPr>
          <p:nvPr>
            <p:ph type="title"/>
          </p:nvPr>
        </p:nvSpPr>
        <p:spPr>
          <a:xfrm>
            <a:off x="913794" y="643467"/>
            <a:ext cx="9600217" cy="3585834"/>
          </a:xfrm>
        </p:spPr>
        <p:txBody>
          <a:bodyPr vert="horz" lIns="91440" tIns="45720" rIns="91440" bIns="45720" rtlCol="0" anchor="b">
            <a:normAutofit/>
          </a:bodyPr>
          <a:lstStyle/>
          <a:p>
            <a:pPr algn="l"/>
            <a:r>
              <a:rPr lang="en-US" sz="7200"/>
              <a:t>Eligibility Requirements</a:t>
            </a:r>
          </a:p>
        </p:txBody>
      </p:sp>
    </p:spTree>
    <p:extLst>
      <p:ext uri="{BB962C8B-B14F-4D97-AF65-F5344CB8AC3E}">
        <p14:creationId xmlns:p14="http://schemas.microsoft.com/office/powerpoint/2010/main" val="377041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AFF29-CF41-43A2-A911-15FF7F69674E}"/>
              </a:ext>
            </a:extLst>
          </p:cNvPr>
          <p:cNvSpPr>
            <a:spLocks noGrp="1"/>
          </p:cNvSpPr>
          <p:nvPr>
            <p:ph type="title"/>
          </p:nvPr>
        </p:nvSpPr>
        <p:spPr/>
        <p:txBody>
          <a:bodyPr>
            <a:normAutofit fontScale="90000"/>
          </a:bodyPr>
          <a:lstStyle/>
          <a:p>
            <a:r>
              <a:rPr lang="en-US" dirty="0"/>
              <a:t>To be eligible for any Adult Medicaid program, an applicant must:</a:t>
            </a:r>
            <a:br>
              <a:rPr lang="en-US" dirty="0"/>
            </a:br>
            <a:endParaRPr lang="en-US" dirty="0"/>
          </a:p>
        </p:txBody>
      </p:sp>
      <p:sp>
        <p:nvSpPr>
          <p:cNvPr id="3" name="Content Placeholder 2">
            <a:extLst>
              <a:ext uri="{FF2B5EF4-FFF2-40B4-BE49-F238E27FC236}">
                <a16:creationId xmlns:a16="http://schemas.microsoft.com/office/drawing/2014/main" id="{A708C63F-9EF7-46FE-B2BE-99EABDC2D3A4}"/>
              </a:ext>
            </a:extLst>
          </p:cNvPr>
          <p:cNvSpPr>
            <a:spLocks noGrp="1"/>
          </p:cNvSpPr>
          <p:nvPr>
            <p:ph sz="half" idx="1"/>
          </p:nvPr>
        </p:nvSpPr>
        <p:spPr/>
        <p:txBody>
          <a:bodyPr>
            <a:normAutofit fontScale="92500" lnSpcReduction="10000"/>
          </a:bodyPr>
          <a:lstStyle/>
          <a:p>
            <a:r>
              <a:rPr lang="en-US" dirty="0"/>
              <a:t>Be a US Citizen or Qualified Alien.</a:t>
            </a:r>
          </a:p>
          <a:p>
            <a:r>
              <a:rPr lang="en-US" dirty="0"/>
              <a:t>Be a resident of North Carolina, and not receiving benefits in another state.</a:t>
            </a:r>
          </a:p>
          <a:p>
            <a:r>
              <a:rPr lang="en-US" dirty="0"/>
              <a:t>Not be an inmate of a public institution unless it is a North Carolina state prison.</a:t>
            </a:r>
          </a:p>
          <a:p>
            <a:r>
              <a:rPr lang="en-US" dirty="0"/>
              <a:t>Not be in an institution for mental disease with more than 16 beds unless the individual is at least 65 years old or less than 21 years old receiving inpatient psychiatric services.</a:t>
            </a:r>
          </a:p>
          <a:p>
            <a:endParaRPr lang="en-US" dirty="0"/>
          </a:p>
          <a:p>
            <a:endParaRPr lang="en-US" dirty="0"/>
          </a:p>
        </p:txBody>
      </p:sp>
      <p:sp>
        <p:nvSpPr>
          <p:cNvPr id="4" name="Content Placeholder 3">
            <a:extLst>
              <a:ext uri="{FF2B5EF4-FFF2-40B4-BE49-F238E27FC236}">
                <a16:creationId xmlns:a16="http://schemas.microsoft.com/office/drawing/2014/main" id="{06668910-9777-4359-9C74-AB3131CAF929}"/>
              </a:ext>
            </a:extLst>
          </p:cNvPr>
          <p:cNvSpPr>
            <a:spLocks noGrp="1"/>
          </p:cNvSpPr>
          <p:nvPr>
            <p:ph sz="half" idx="2"/>
          </p:nvPr>
        </p:nvSpPr>
        <p:spPr/>
        <p:txBody>
          <a:bodyPr>
            <a:normAutofit fontScale="92500" lnSpcReduction="10000"/>
          </a:bodyPr>
          <a:lstStyle/>
          <a:p>
            <a:r>
              <a:rPr lang="en-US" dirty="0"/>
              <a:t>Provide his social security number or apply for a number if he does not have one.</a:t>
            </a:r>
          </a:p>
          <a:p>
            <a:r>
              <a:rPr lang="en-US" dirty="0"/>
              <a:t>Apply for all benefits for which he may be eligible.</a:t>
            </a:r>
          </a:p>
          <a:p>
            <a:r>
              <a:rPr lang="en-US" dirty="0"/>
              <a:t>Not have countable assets that exceed the resource limit.</a:t>
            </a:r>
          </a:p>
          <a:p>
            <a:r>
              <a:rPr lang="en-US" dirty="0"/>
              <a:t>Be in financial need according to the income limit.</a:t>
            </a:r>
          </a:p>
          <a:p>
            <a:endParaRPr lang="en-US" dirty="0"/>
          </a:p>
        </p:txBody>
      </p:sp>
    </p:spTree>
    <p:extLst>
      <p:ext uri="{BB962C8B-B14F-4D97-AF65-F5344CB8AC3E}">
        <p14:creationId xmlns:p14="http://schemas.microsoft.com/office/powerpoint/2010/main" val="1315860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3DB952E-E68F-4226-96FC-1FE551D70408}"/>
              </a:ext>
            </a:extLst>
          </p:cNvPr>
          <p:cNvSpPr>
            <a:spLocks noGrp="1"/>
          </p:cNvSpPr>
          <p:nvPr>
            <p:ph type="title"/>
          </p:nvPr>
        </p:nvSpPr>
        <p:spPr>
          <a:xfrm>
            <a:off x="6547039" y="2765839"/>
            <a:ext cx="4832465" cy="1326321"/>
          </a:xfrm>
        </p:spPr>
        <p:txBody>
          <a:bodyPr vert="horz" lIns="91440" tIns="45720" rIns="91440" bIns="45720" rtlCol="0">
            <a:normAutofit/>
          </a:bodyPr>
          <a:lstStyle/>
          <a:p>
            <a:r>
              <a:rPr lang="en-US" dirty="0">
                <a:solidFill>
                  <a:srgbClr val="FFFFFF"/>
                </a:solidFill>
              </a:rPr>
              <a:t>Income &amp; Resource Limits</a:t>
            </a:r>
          </a:p>
        </p:txBody>
      </p:sp>
      <p:sp>
        <p:nvSpPr>
          <p:cNvPr id="27" name="Rectangle 22">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47B5A82-3AA8-47B8-8CC9-69CBF3EF6102}"/>
              </a:ext>
            </a:extLst>
          </p:cNvPr>
          <p:cNvPicPr>
            <a:picLocks noChangeAspect="1"/>
          </p:cNvPicPr>
          <p:nvPr/>
        </p:nvPicPr>
        <p:blipFill>
          <a:blip r:embed="rId2"/>
          <a:stretch>
            <a:fillRect/>
          </a:stretch>
        </p:blipFill>
        <p:spPr>
          <a:xfrm>
            <a:off x="1446357" y="1114868"/>
            <a:ext cx="3841459" cy="4628265"/>
          </a:xfrm>
          <a:prstGeom prst="rect">
            <a:avLst/>
          </a:prstGeom>
        </p:spPr>
      </p:pic>
      <p:sp>
        <p:nvSpPr>
          <p:cNvPr id="25" name="Rectangle 24">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8738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8DAF-BA88-4426-AE20-543E60FAB139}"/>
              </a:ext>
            </a:extLst>
          </p:cNvPr>
          <p:cNvSpPr>
            <a:spLocks noGrp="1"/>
          </p:cNvSpPr>
          <p:nvPr>
            <p:ph type="ctrTitle"/>
          </p:nvPr>
        </p:nvSpPr>
        <p:spPr>
          <a:xfrm>
            <a:off x="848969" y="4184822"/>
            <a:ext cx="10494062" cy="1134626"/>
          </a:xfrm>
        </p:spPr>
        <p:txBody>
          <a:bodyPr>
            <a:normAutofit/>
          </a:bodyPr>
          <a:lstStyle/>
          <a:p>
            <a:r>
              <a:rPr lang="en-US" sz="4000" dirty="0"/>
              <a:t>Verifications</a:t>
            </a:r>
          </a:p>
        </p:txBody>
      </p:sp>
      <p:pic>
        <p:nvPicPr>
          <p:cNvPr id="7" name="Graphic 6" descr="Checkmark">
            <a:extLst>
              <a:ext uri="{FF2B5EF4-FFF2-40B4-BE49-F238E27FC236}">
                <a16:creationId xmlns:a16="http://schemas.microsoft.com/office/drawing/2014/main" id="{EE4DB821-D414-A13A-C6CA-1D165CD30F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50108" y="875098"/>
            <a:ext cx="3091784" cy="309178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1721892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TotalTime>
  <Words>630</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Bookman Old Style</vt:lpstr>
      <vt:lpstr>Calibri</vt:lpstr>
      <vt:lpstr>Rockwell</vt:lpstr>
      <vt:lpstr>Damask</vt:lpstr>
      <vt:lpstr>Economic Services Presentation</vt:lpstr>
      <vt:lpstr>Objective:</vt:lpstr>
      <vt:lpstr>What is adult Medicaid?</vt:lpstr>
      <vt:lpstr>Adult Medicaid Programs</vt:lpstr>
      <vt:lpstr>Adult Medicaid umbrella</vt:lpstr>
      <vt:lpstr>Eligibility Requirements</vt:lpstr>
      <vt:lpstr>To be eligible for any Adult Medicaid program, an applicant must: </vt:lpstr>
      <vt:lpstr>Income &amp; Resource Limits</vt:lpstr>
      <vt:lpstr>Verifications</vt:lpstr>
      <vt:lpstr>The following are examples of documents that can be used for verifictions</vt:lpstr>
      <vt:lpstr>Caseworker Responsibility</vt:lpstr>
      <vt:lpstr>Caseworker Responsibility</vt:lpstr>
      <vt:lpstr>Agency Tools</vt:lpstr>
      <vt:lpstr>Mandatory &amp; Additional Forms</vt:lpstr>
      <vt:lpstr>PowerPoint Presentation</vt:lpstr>
      <vt:lpstr>Adult Medicaid Additional Forms</vt:lpstr>
      <vt:lpstr>Mailing System </vt:lpstr>
      <vt:lpstr>Client Mail with Agency P.O.Box</vt:lpstr>
      <vt:lpstr>Agency PO Box Mail submission</vt:lpstr>
      <vt:lpstr>Questions?</vt:lpstr>
      <vt:lpstr>Thank you for your time and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Services Presentation</dc:title>
  <dc:creator>RaGeeni Coleman</dc:creator>
  <cp:lastModifiedBy>RaGeeni Coleman</cp:lastModifiedBy>
  <cp:revision>36</cp:revision>
  <dcterms:created xsi:type="dcterms:W3CDTF">2022-08-04T19:54:25Z</dcterms:created>
  <dcterms:modified xsi:type="dcterms:W3CDTF">2023-06-27T13:45:08Z</dcterms:modified>
</cp:coreProperties>
</file>